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2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002E50"/>
    <a:srgbClr val="B7D4FF"/>
    <a:srgbClr val="9FC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C81E-3E50-4981-8065-FDB739F3D796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75DD-1D20-4447-8734-027884914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smid.fsv.cuni.cz/doc/listopad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DVD_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584356" cy="2588702"/>
          </a:xfrm>
          <a:prstGeom prst="rect">
            <a:avLst/>
          </a:prstGeom>
        </p:spPr>
      </p:pic>
      <p:pic>
        <p:nvPicPr>
          <p:cNvPr id="6" name="Obrázek 5" descr="PDVD_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348880"/>
            <a:ext cx="3568623" cy="2749848"/>
          </a:xfrm>
          <a:prstGeom prst="rect">
            <a:avLst/>
          </a:prstGeom>
        </p:spPr>
      </p:pic>
      <p:pic>
        <p:nvPicPr>
          <p:cNvPr id="7" name="Obrázek 6" descr="PDVD_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717032"/>
            <a:ext cx="3857427" cy="2944857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499992" y="620688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ČST a její role v procesu politické změny 1989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PhDr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Milan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Šmíd, FSV UK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5445224"/>
            <a:ext cx="312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Mezinárodní konference </a:t>
            </a:r>
          </a:p>
          <a:p>
            <a:r>
              <a:rPr lang="cs-CZ" dirty="0" smtClean="0"/>
              <a:t>AUTOR </a:t>
            </a:r>
            <a:r>
              <a:rPr lang="en-US" dirty="0" smtClean="0"/>
              <a:t>*</a:t>
            </a:r>
            <a:r>
              <a:rPr lang="cs-CZ" dirty="0" smtClean="0"/>
              <a:t>VIZE</a:t>
            </a:r>
            <a:r>
              <a:rPr lang="en-US" dirty="0" smtClean="0"/>
              <a:t>*</a:t>
            </a:r>
            <a:r>
              <a:rPr lang="cs-CZ" dirty="0" smtClean="0"/>
              <a:t> MEZE</a:t>
            </a:r>
            <a:r>
              <a:rPr lang="en-US" dirty="0" smtClean="0"/>
              <a:t>*</a:t>
            </a:r>
            <a:r>
              <a:rPr lang="cs-CZ" dirty="0" smtClean="0"/>
              <a:t>TELEVIZE</a:t>
            </a:r>
          </a:p>
          <a:p>
            <a:r>
              <a:rPr lang="cs-CZ" dirty="0" smtClean="0"/>
              <a:t>Praha 9.-10. 10 2013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DVD_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7" y="4797152"/>
            <a:ext cx="2674471" cy="2060848"/>
          </a:xfrm>
          <a:prstGeom prst="rect">
            <a:avLst/>
          </a:prstGeom>
        </p:spPr>
      </p:pic>
      <p:pic>
        <p:nvPicPr>
          <p:cNvPr id="12" name="Obrázek 11" descr="PDVD_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83460"/>
            <a:ext cx="3960440" cy="317454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20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sobota 25.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28083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u="sng" dirty="0" smtClean="0"/>
          </a:p>
          <a:p>
            <a:r>
              <a:rPr lang="cs-CZ" sz="1600" dirty="0" smtClean="0"/>
              <a:t>svatořečení Anežky České ve svatovítské katedrále </a:t>
            </a:r>
            <a:endParaRPr lang="cs-CZ" sz="1600" dirty="0" smtClean="0"/>
          </a:p>
          <a:p>
            <a:r>
              <a:rPr lang="cs-CZ" sz="1600" dirty="0" smtClean="0"/>
              <a:t>noční tisková konference po plénu ÚV KSČ</a:t>
            </a:r>
          </a:p>
          <a:p>
            <a:r>
              <a:rPr lang="cs-CZ" sz="1600" dirty="0" smtClean="0"/>
              <a:t>S</a:t>
            </a:r>
            <a:r>
              <a:rPr lang="cs-CZ" sz="1600" dirty="0" smtClean="0"/>
              <a:t>hromáždění pražských komunistů ve Sjezdovém paláci</a:t>
            </a:r>
          </a:p>
          <a:p>
            <a:r>
              <a:rPr lang="cs-CZ" sz="1600" dirty="0" smtClean="0"/>
              <a:t>Mohutná manifestace na Letenské pláni</a:t>
            </a:r>
            <a:endParaRPr lang="cs-CZ" sz="1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124744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Hlavní zprávou je zasedání ÚV KSČ a demise předsednictva, dále pak mítink na Václavském náměstí s </a:t>
            </a:r>
            <a:r>
              <a:rPr lang="cs-CZ" sz="1600" dirty="0" err="1" smtClean="0"/>
              <a:t>Dubčekem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Média však stále mlčí o Občanském fóru, o jeho tiskovkách informuje pouze Svobodné Slovo – jako jediné také zmiňuje  cenu </a:t>
            </a:r>
            <a:r>
              <a:rPr lang="cs-CZ" sz="1600" dirty="0" err="1" smtClean="0"/>
              <a:t>Olafa</a:t>
            </a:r>
            <a:r>
              <a:rPr lang="cs-CZ" sz="1600" dirty="0" smtClean="0"/>
              <a:t> </a:t>
            </a:r>
            <a:r>
              <a:rPr lang="cs-CZ" sz="1600" dirty="0" err="1" smtClean="0"/>
              <a:t>Palmeho</a:t>
            </a:r>
            <a:r>
              <a:rPr lang="cs-CZ" sz="1600" dirty="0" smtClean="0"/>
              <a:t> V. Havlovi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</a:p>
          <a:p>
            <a:endParaRPr lang="cs-CZ" dirty="0" smtClean="0"/>
          </a:p>
          <a:p>
            <a:r>
              <a:rPr lang="cs-CZ" sz="1600" dirty="0" smtClean="0"/>
              <a:t>Ustavuje se stávkový výbor, který de facto řídí televizi, zbytek vedení ČST (náměstkové Ivan Mann a Jiří </a:t>
            </a:r>
            <a:r>
              <a:rPr lang="cs-CZ" sz="1600" dirty="0" err="1" smtClean="0"/>
              <a:t>Fér</a:t>
            </a:r>
            <a:r>
              <a:rPr lang="cs-CZ" sz="1600" dirty="0" smtClean="0"/>
              <a:t> přistupují na požadavky)</a:t>
            </a:r>
          </a:p>
          <a:p>
            <a:r>
              <a:rPr lang="cs-CZ" sz="1600" dirty="0" smtClean="0"/>
              <a:t>Kromě zpravodajství a přenosů (Anežka, ÚV KSČ, Sjezdový palác) ve 12:30 vyjíždějí přenosové vozy na Letnou – ve 14:12 ostrým střihem přepnutí ze Sjezdového paláce na Letnou</a:t>
            </a:r>
          </a:p>
          <a:p>
            <a:r>
              <a:rPr lang="cs-CZ" sz="1600" dirty="0" smtClean="0"/>
              <a:t>Večer mimořádná relace  „Na aktuální téma“ – mezi pozvanými Václav Havel</a:t>
            </a:r>
            <a:endParaRPr lang="cs-CZ" sz="1600" dirty="0"/>
          </a:p>
        </p:txBody>
      </p:sp>
      <p:pic>
        <p:nvPicPr>
          <p:cNvPr id="16" name="Obrázek 15" descr="PDVD_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5122489"/>
            <a:ext cx="2366913" cy="17355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neděle 26.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124744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u="sng" dirty="0" smtClean="0"/>
          </a:p>
          <a:p>
            <a:r>
              <a:rPr lang="cs-CZ" sz="1600" dirty="0" smtClean="0"/>
              <a:t>dopoledne setkání premiéra Adamce s OF a Václavem Havlem</a:t>
            </a:r>
          </a:p>
          <a:p>
            <a:r>
              <a:rPr lang="cs-CZ" sz="1600" dirty="0" smtClean="0"/>
              <a:t>odpoledne další manifestace na Letné, kde premiér Adamec</a:t>
            </a:r>
          </a:p>
          <a:p>
            <a:r>
              <a:rPr lang="cs-CZ" sz="1600" dirty="0" smtClean="0"/>
              <a:t>neuspěl</a:t>
            </a:r>
          </a:p>
          <a:p>
            <a:r>
              <a:rPr lang="cs-CZ" sz="1600" dirty="0" smtClean="0"/>
              <a:t>příprava na pondělní stávku</a:t>
            </a:r>
            <a:endParaRPr lang="cs-CZ" sz="1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124744"/>
            <a:ext cx="26642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Deníky nevycházejí, zbývá rozhlas a televize, rozhlas Letnou přímým přenosem – stejně jako v sobotu - nepřenáší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12160" y="1052736"/>
            <a:ext cx="28803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</a:p>
          <a:p>
            <a:endParaRPr lang="cs-CZ" dirty="0" smtClean="0"/>
          </a:p>
          <a:p>
            <a:r>
              <a:rPr lang="cs-CZ" sz="1600" dirty="0" smtClean="0"/>
              <a:t>Přenos z Letenské pláně tentokráte vysílán na ČST1, méně rozhovorů, více pozornosti projevům </a:t>
            </a:r>
          </a:p>
          <a:p>
            <a:r>
              <a:rPr lang="cs-CZ" sz="1600" dirty="0" smtClean="0"/>
              <a:t>V redakcích se volí zástupci do programové rady, která bude rozhodovat o programu ČST</a:t>
            </a:r>
            <a:endParaRPr lang="cs-CZ" sz="1600" dirty="0" smtClean="0"/>
          </a:p>
        </p:txBody>
      </p:sp>
      <p:pic>
        <p:nvPicPr>
          <p:cNvPr id="11" name="Obrázek 10" descr="PDVD_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4392487" cy="3353336"/>
          </a:xfrm>
          <a:prstGeom prst="rect">
            <a:avLst/>
          </a:prstGeom>
        </p:spPr>
      </p:pic>
      <p:pic>
        <p:nvPicPr>
          <p:cNvPr id="13" name="Obrázek 12" descr="PDVD_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89040"/>
            <a:ext cx="3384376" cy="25736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25689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 12 do 14 hodin proběhla v Československu generální stávka.</a:t>
            </a:r>
          </a:p>
          <a:p>
            <a:endParaRPr lang="cs-CZ" dirty="0" smtClean="0"/>
          </a:p>
          <a:p>
            <a:r>
              <a:rPr lang="cs-CZ" dirty="0" smtClean="0"/>
              <a:t>Občanské fórum se stává partnerem vlády, která uznává, že účast na stávce byla většinová.</a:t>
            </a:r>
          </a:p>
          <a:p>
            <a:endParaRPr lang="cs-CZ" dirty="0" smtClean="0"/>
          </a:p>
          <a:p>
            <a:r>
              <a:rPr lang="cs-CZ" dirty="0" smtClean="0"/>
              <a:t>Nicméně kolik </a:t>
            </a:r>
            <a:r>
              <a:rPr lang="cs-CZ" dirty="0" smtClean="0"/>
              <a:t>lidí či procent zaměstnanců nebo podniků se stávky </a:t>
            </a:r>
            <a:r>
              <a:rPr lang="cs-CZ" dirty="0" smtClean="0"/>
              <a:t>účastnilo</a:t>
            </a:r>
            <a:r>
              <a:rPr lang="cs-CZ" dirty="0" smtClean="0"/>
              <a:t>, se víceméně odhaduje.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Vodítkem může být průzkum Ústavu </a:t>
            </a:r>
            <a:r>
              <a:rPr lang="cs-CZ" dirty="0" smtClean="0"/>
              <a:t>pro výzkum veřejného mínění při Federálním statistickém úřadu, což bylo pracoviště pracující též pro stranické orgány, </a:t>
            </a:r>
            <a:r>
              <a:rPr lang="cs-CZ" dirty="0" smtClean="0"/>
              <a:t>jehož výsledky zveřejnila ČTK. Podle ÚVVM přestala </a:t>
            </a:r>
            <a:r>
              <a:rPr lang="cs-CZ" dirty="0" smtClean="0"/>
              <a:t>pracovat téměř polovina obyvatel. Manifestačně se ke stávce připojila ještě čtvrtina. Asi desetině občanů nebyla účast na stávce umožněna. Z vlastní vůle se nezapojila asi jen pětina pracujících. 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5050"/>
                </a:solidFill>
              </a:rPr>
              <a:t>Nezodpovězenou otázkou zůstává – byla by tato účast stejná, kdyby nebylo přímých přenosů z Letenské pláně? Domnívám se, že nikoli.</a:t>
            </a:r>
            <a:endParaRPr lang="cs-CZ" b="1" dirty="0" smtClean="0">
              <a:solidFill>
                <a:srgbClr val="FF5050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O dva dny později 29. listopadu vedení státu přijalo jeden z hlavních požadavků OF – ústavní změnu vypouštějící článek o vedoucí úloze KSČ – opět v přímém přenosu ČST.</a:t>
            </a:r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31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pondělí 27. listopadu a dny další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2348880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Děkuji za pozornost.</a:t>
            </a:r>
          </a:p>
          <a:p>
            <a:pPr algn="ctr"/>
            <a:r>
              <a:rPr lang="cs-CZ" sz="3600" dirty="0" smtClean="0"/>
              <a:t> </a:t>
            </a:r>
          </a:p>
          <a:p>
            <a:pPr algn="ctr"/>
            <a:r>
              <a:rPr lang="cs-CZ" dirty="0" smtClean="0"/>
              <a:t>s</a:t>
            </a:r>
            <a:r>
              <a:rPr lang="cs-CZ" dirty="0" smtClean="0"/>
              <a:t>tudie </a:t>
            </a:r>
          </a:p>
          <a:p>
            <a:pPr algn="ctr"/>
            <a:r>
              <a:rPr lang="cs-CZ" sz="2000" b="1" dirty="0" smtClean="0">
                <a:solidFill>
                  <a:srgbClr val="FFC000"/>
                </a:solidFill>
              </a:rPr>
              <a:t>Česká </a:t>
            </a:r>
            <a:r>
              <a:rPr lang="cs-CZ" sz="2000" b="1" dirty="0" smtClean="0">
                <a:solidFill>
                  <a:srgbClr val="FFC000"/>
                </a:solidFill>
              </a:rPr>
              <a:t>média a jejich role v procesu politické změny roku </a:t>
            </a:r>
            <a:r>
              <a:rPr lang="cs-CZ" sz="2000" b="1" dirty="0" smtClean="0">
                <a:solidFill>
                  <a:srgbClr val="FFC000"/>
                </a:solidFill>
              </a:rPr>
              <a:t>1989</a:t>
            </a:r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 je na webové adrese</a:t>
            </a:r>
          </a:p>
          <a:p>
            <a:pPr algn="ctr"/>
            <a:endParaRPr lang="cs-CZ" dirty="0" smtClean="0"/>
          </a:p>
          <a:p>
            <a:pPr algn="ctr"/>
            <a:r>
              <a:rPr lang="cs-CZ" b="1" dirty="0" err="1" smtClean="0">
                <a:hlinkClick r:id="rId2" action="ppaction://hlinkfile"/>
              </a:rPr>
              <a:t>smid.fsv.cuni.cz</a:t>
            </a:r>
            <a:r>
              <a:rPr lang="cs-CZ" b="1" dirty="0" smtClean="0">
                <a:hlinkClick r:id="rId2" action="ppaction://hlinkfile"/>
              </a:rPr>
              <a:t>/</a:t>
            </a:r>
            <a:r>
              <a:rPr lang="cs-CZ" b="1" dirty="0" err="1" smtClean="0">
                <a:hlinkClick r:id="rId2" action="ppaction://hlinkfile"/>
              </a:rPr>
              <a:t>doc</a:t>
            </a:r>
            <a:r>
              <a:rPr lang="cs-CZ" b="1" dirty="0" smtClean="0">
                <a:hlinkClick r:id="rId2" action="ppaction://hlinkfile"/>
              </a:rPr>
              <a:t>/listopad.</a:t>
            </a:r>
            <a:r>
              <a:rPr lang="cs-CZ" b="1" dirty="0" err="1" smtClean="0">
                <a:hlinkClick r:id="rId2" action="ppaction://hlinkfile"/>
              </a:rPr>
              <a:t>pdf</a:t>
            </a:r>
            <a:endParaRPr lang="cs-CZ" b="1" dirty="0" smtClean="0"/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Výchozí teze: </a:t>
            </a:r>
          </a:p>
          <a:p>
            <a:endParaRPr lang="cs-CZ" dirty="0" smtClean="0"/>
          </a:p>
          <a:p>
            <a:r>
              <a:rPr lang="cs-CZ" dirty="0" smtClean="0"/>
              <a:t>Československá televize aktivně přispěla k procesu politické změny v listopadu 1989</a:t>
            </a:r>
          </a:p>
          <a:p>
            <a:endParaRPr lang="cs-CZ" dirty="0" smtClean="0"/>
          </a:p>
          <a:p>
            <a:r>
              <a:rPr lang="cs-CZ" dirty="0" smtClean="0"/>
              <a:t>Víkendové přenosy ČST z manifestací na Letné rozšířily do celé republiky poselství o slabosti režimu</a:t>
            </a:r>
          </a:p>
          <a:p>
            <a:endParaRPr lang="cs-CZ" dirty="0"/>
          </a:p>
          <a:p>
            <a:r>
              <a:rPr lang="cs-CZ" dirty="0" smtClean="0"/>
              <a:t>Vzbouření českých médií  - a zvláště televizních pracovníků – a následné jejich osvobození od stranické a státní kontroly přispěly k úspěchu generální stávky na podporu požadavků OF</a:t>
            </a:r>
          </a:p>
          <a:p>
            <a:endParaRPr lang="cs-CZ" dirty="0"/>
          </a:p>
          <a:p>
            <a:r>
              <a:rPr lang="cs-CZ" dirty="0" smtClean="0"/>
              <a:t>Československá televize se v průběhu kritického listopadového týdne (21.-27. listopadu) dostala do čela emancipačního úsilí médií o svobodné, nezávislé a objektivní informování veřejnosti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764704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velký vliv/účinek mají média?</a:t>
            </a:r>
          </a:p>
          <a:p>
            <a:endParaRPr lang="cs-CZ" dirty="0" smtClean="0"/>
          </a:p>
          <a:p>
            <a:r>
              <a:rPr lang="cs-CZ" dirty="0" smtClean="0"/>
              <a:t>Proměny </a:t>
            </a:r>
            <a:r>
              <a:rPr lang="cs-CZ" dirty="0" smtClean="0"/>
              <a:t>chápání účinků masové komunikace a médií</a:t>
            </a:r>
          </a:p>
          <a:p>
            <a:endParaRPr lang="cs-CZ" dirty="0" smtClean="0"/>
          </a:p>
          <a:p>
            <a:pPr marL="342900" indent="-342900"/>
            <a:r>
              <a:rPr lang="cs-CZ" dirty="0" smtClean="0"/>
              <a:t>1. etapa – 30.-40. léta - teorie </a:t>
            </a:r>
            <a:r>
              <a:rPr lang="cs-CZ" dirty="0"/>
              <a:t>všemocných médií, které jsou schopny ovlivnit veřejné mínění</a:t>
            </a:r>
            <a:r>
              <a:rPr lang="cs-CZ" dirty="0" smtClean="0"/>
              <a:t>.</a:t>
            </a:r>
          </a:p>
          <a:p>
            <a:pPr marL="342900" indent="-342900"/>
            <a:r>
              <a:rPr lang="cs-CZ" dirty="0" smtClean="0"/>
              <a:t>2. etapa – po 2. světové válce  - </a:t>
            </a:r>
            <a:r>
              <a:rPr lang="cs-CZ" dirty="0"/>
              <a:t>média nejsou všemocná, protože účinky masové komunikace narážejí na predispozice recipientů, včetně na jejich ochotu vystavit se působení komunikovaného </a:t>
            </a:r>
            <a:r>
              <a:rPr lang="cs-CZ" dirty="0" smtClean="0"/>
              <a:t>sdělení</a:t>
            </a:r>
            <a:endParaRPr lang="cs-CZ" dirty="0"/>
          </a:p>
          <a:p>
            <a:pPr marL="342900" indent="-342900"/>
            <a:r>
              <a:rPr lang="cs-CZ" dirty="0" smtClean="0"/>
              <a:t>3. etapa – 70 léta a dále - odmítnutí názorů </a:t>
            </a:r>
            <a:r>
              <a:rPr lang="cs-CZ" dirty="0"/>
              <a:t>o „impotenci médií“, </a:t>
            </a:r>
            <a:r>
              <a:rPr lang="cs-CZ" dirty="0" smtClean="0"/>
              <a:t>média </a:t>
            </a:r>
            <a:r>
              <a:rPr lang="cs-CZ" dirty="0"/>
              <a:t>ovlivňují agendu společenského </a:t>
            </a:r>
            <a:r>
              <a:rPr lang="cs-CZ" dirty="0" smtClean="0"/>
              <a:t>diskursu </a:t>
            </a:r>
            <a:r>
              <a:rPr lang="cs-CZ" dirty="0"/>
              <a:t>v dlouhodobé časové </a:t>
            </a:r>
            <a:r>
              <a:rPr lang="cs-CZ" dirty="0" smtClean="0"/>
              <a:t>perspektivě, účinek </a:t>
            </a:r>
            <a:r>
              <a:rPr lang="cs-CZ" dirty="0"/>
              <a:t>médií spočívá v „konstruování významů a systematickém nabízení těchto významů publiku“, které si lidé dle vlastní volby včleňují do svého hodnotového systému.</a:t>
            </a:r>
          </a:p>
          <a:p>
            <a:pPr marL="342900" indent="-342900"/>
            <a:endParaRPr lang="cs-CZ" dirty="0" smtClean="0"/>
          </a:p>
          <a:p>
            <a:pPr marL="342900" indent="-342900"/>
            <a:r>
              <a:rPr lang="cs-CZ" dirty="0" smtClean="0"/>
              <a:t>Přes vyvrácení teorie všemocných médií existují mimořádné situace, při nichž účinek masové komunikace je silný, okamžitý, mobilizující. Týká se to </a:t>
            </a:r>
            <a:r>
              <a:rPr lang="cs-CZ" dirty="0"/>
              <a:t>velkých krizí, přírodních i sociálních katastrof majících masový dosah a dotýkajících se základních existenčních problémů lidí, </a:t>
            </a:r>
            <a:r>
              <a:rPr lang="cs-CZ" dirty="0" smtClean="0"/>
              <a:t>což vede k jejich zájmu o média a „</a:t>
            </a:r>
            <a:r>
              <a:rPr lang="cs-CZ" dirty="0" err="1" smtClean="0"/>
              <a:t>exposure</a:t>
            </a:r>
            <a:r>
              <a:rPr lang="cs-CZ" dirty="0" smtClean="0"/>
              <a:t> to </a:t>
            </a:r>
            <a:r>
              <a:rPr lang="cs-CZ" dirty="0" err="1" smtClean="0"/>
              <a:t>communication</a:t>
            </a:r>
            <a:r>
              <a:rPr lang="cs-CZ" dirty="0" smtClean="0"/>
              <a:t>“</a:t>
            </a:r>
          </a:p>
          <a:p>
            <a:pPr marL="342900" indent="-342900"/>
            <a:endParaRPr lang="cs-CZ" dirty="0"/>
          </a:p>
          <a:p>
            <a:pPr marL="342900" indent="-342900"/>
            <a:r>
              <a:rPr lang="cs-CZ" dirty="0" smtClean="0"/>
              <a:t>17. listopad byl takovou událostí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836712"/>
            <a:ext cx="81369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22. listopadu se OF připojilo k VŠ studentům, kteří vyzvali „</a:t>
            </a:r>
            <a:r>
              <a:rPr lang="cs-CZ" i="1" dirty="0" smtClean="0"/>
              <a:t>všechny, kterým není lhostejný stav v našem státě, aby vyjádřili svoji vůli generální stávkou 27. 11. 1989 od 12:00 do 14:00.</a:t>
            </a:r>
            <a:r>
              <a:rPr lang="cs-CZ" dirty="0" smtClean="0"/>
              <a:t>“  OF </a:t>
            </a:r>
            <a:r>
              <a:rPr lang="cs-CZ" dirty="0" smtClean="0"/>
              <a:t>spojilo generální </a:t>
            </a:r>
            <a:r>
              <a:rPr lang="cs-CZ" dirty="0" smtClean="0"/>
              <a:t>stávku </a:t>
            </a:r>
            <a:r>
              <a:rPr lang="cs-CZ" dirty="0" smtClean="0"/>
              <a:t>s </a:t>
            </a:r>
            <a:r>
              <a:rPr lang="cs-CZ" dirty="0" smtClean="0"/>
              <a:t>prosazováním svých požadavků.</a:t>
            </a:r>
          </a:p>
          <a:p>
            <a:endParaRPr lang="cs-CZ" dirty="0"/>
          </a:p>
          <a:p>
            <a:r>
              <a:rPr lang="cs-CZ" dirty="0" smtClean="0"/>
              <a:t>Byl to riskantní </a:t>
            </a:r>
            <a:r>
              <a:rPr lang="cs-CZ" dirty="0" smtClean="0"/>
              <a:t>krok, vládnoucí režim doufal</a:t>
            </a:r>
            <a:r>
              <a:rPr lang="cs-CZ" dirty="0" smtClean="0"/>
              <a:t>, že </a:t>
            </a:r>
            <a:r>
              <a:rPr lang="cs-CZ" dirty="0" smtClean="0"/>
              <a:t>se lidé k</a:t>
            </a:r>
            <a:r>
              <a:rPr lang="cs-CZ" dirty="0"/>
              <a:t> výzvě </a:t>
            </a:r>
            <a:r>
              <a:rPr lang="cs-CZ" dirty="0" smtClean="0"/>
              <a:t>nepřipojí. Naděje na neúspěch stávky nebyla nerealistická: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konzervativní venkov se nemusel připojit , nebyl dostatečně informován</a:t>
            </a:r>
          </a:p>
          <a:p>
            <a:r>
              <a:rPr lang="cs-CZ" dirty="0" smtClean="0"/>
              <a:t>- u dělnických profesí se dala očekávat nedůvěra k iniciátorům stávky (studenti, </a:t>
            </a:r>
            <a:r>
              <a:rPr lang="cs-CZ" dirty="0" smtClean="0"/>
              <a:t>divadelníci, </a:t>
            </a:r>
            <a:r>
              <a:rPr lang="cs-CZ" dirty="0" smtClean="0"/>
              <a:t>intelektuálové) </a:t>
            </a:r>
          </a:p>
          <a:p>
            <a:pPr>
              <a:buFontTx/>
              <a:buChar char="-"/>
            </a:pPr>
            <a:r>
              <a:rPr lang="cs-CZ" dirty="0" smtClean="0"/>
              <a:t> střední generace opatrně vyčkávala, neboť si pamatovala zkušenost roku 1968; lidé, kteří se v období Pražského jara angažovali, na to později doplatili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Úkolem dne bylo přesvědčit k účasti na stávce váhající </a:t>
            </a:r>
            <a:r>
              <a:rPr lang="cs-CZ" dirty="0"/>
              <a:t>většinu, která sice s režimem nesouhlasila a změnu si přála, ale která </a:t>
            </a:r>
            <a:r>
              <a:rPr lang="cs-CZ" dirty="0" smtClean="0"/>
              <a:t>vyčkávala</a:t>
            </a:r>
            <a:r>
              <a:rPr lang="cs-CZ" dirty="0"/>
              <a:t>, jak všechno </a:t>
            </a:r>
            <a:r>
              <a:rPr lang="cs-CZ" dirty="0" smtClean="0"/>
              <a:t>dopadne.</a:t>
            </a:r>
          </a:p>
          <a:p>
            <a:endParaRPr lang="cs-CZ" dirty="0" smtClean="0"/>
          </a:p>
          <a:p>
            <a:r>
              <a:rPr lang="cs-CZ" dirty="0" smtClean="0"/>
              <a:t>V autoritářské společnosti s centrálně řízenými médii lidé podle </a:t>
            </a:r>
            <a:r>
              <a:rPr lang="cs-CZ" dirty="0" smtClean="0"/>
              <a:t>chování těchto médií usuzují </a:t>
            </a:r>
            <a:r>
              <a:rPr lang="cs-CZ" dirty="0" smtClean="0"/>
              <a:t>také na sílu vládnoucího režimu – „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charge</a:t>
            </a:r>
            <a:r>
              <a:rPr lang="cs-CZ" dirty="0" smtClean="0"/>
              <a:t>.“</a:t>
            </a:r>
          </a:p>
          <a:p>
            <a:endParaRPr lang="cs-CZ" dirty="0"/>
          </a:p>
          <a:p>
            <a:r>
              <a:rPr lang="cs-CZ" dirty="0" smtClean="0"/>
              <a:t>Televizní přenosy pražských manifestací 25. a 26. listopadu přinesly  důkaz o tom, že vláda již důležitá média </a:t>
            </a:r>
            <a:r>
              <a:rPr lang="cs-CZ" dirty="0" smtClean="0"/>
              <a:t>nekontroluje 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Nový obrázek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481546"/>
            <a:ext cx="4032448" cy="2942597"/>
          </a:xfrm>
          <a:prstGeom prst="rect">
            <a:avLst/>
          </a:prstGeom>
        </p:spPr>
      </p:pic>
      <p:pic>
        <p:nvPicPr>
          <p:cNvPr id="7" name="Obrázek 6" descr="SSponde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3384376" cy="375665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pondělí 20.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124744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sz="1600" dirty="0" smtClean="0"/>
          </a:p>
          <a:p>
            <a:r>
              <a:rPr lang="cs-CZ" sz="1600" dirty="0" smtClean="0"/>
              <a:t>na Václavském náměstí spontánní shromažďování, od sochy  sv. Václava  promlouvají řečníci, mj. také </a:t>
            </a:r>
            <a:r>
              <a:rPr lang="cs-CZ" sz="1600" dirty="0" err="1" smtClean="0"/>
              <a:t>Vasil</a:t>
            </a:r>
            <a:r>
              <a:rPr lang="cs-CZ" sz="1600" dirty="0" smtClean="0"/>
              <a:t> </a:t>
            </a:r>
            <a:r>
              <a:rPr lang="cs-CZ" sz="1600" dirty="0" err="1" smtClean="0"/>
              <a:t>Mohorita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1124744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Svobodné slovo a Lidová demokracie přinášejí vedle oficiálních zpráv ČTK původní </a:t>
            </a:r>
            <a:r>
              <a:rPr lang="cs-CZ" sz="1600" dirty="0"/>
              <a:t>necenzurované </a:t>
            </a:r>
            <a:r>
              <a:rPr lang="cs-CZ" sz="1600" dirty="0" smtClean="0"/>
              <a:t>zpravodajství</a:t>
            </a:r>
          </a:p>
          <a:p>
            <a:r>
              <a:rPr lang="cs-CZ" sz="1600" dirty="0" smtClean="0"/>
              <a:t>Svobodné slovo publikuje kritické </a:t>
            </a:r>
            <a:r>
              <a:rPr lang="cs-CZ" sz="1600" dirty="0"/>
              <a:t>prohlášení k událostem podepřené </a:t>
            </a:r>
            <a:r>
              <a:rPr lang="cs-CZ" sz="1600" dirty="0" smtClean="0"/>
              <a:t>vedením </a:t>
            </a:r>
            <a:r>
              <a:rPr lang="cs-CZ" sz="1600" dirty="0"/>
              <a:t>Československé strany socialistické</a:t>
            </a:r>
            <a:r>
              <a:rPr lang="cs-CZ" sz="1600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  <a:endParaRPr lang="cs-CZ" dirty="0" smtClean="0"/>
          </a:p>
          <a:p>
            <a:endParaRPr lang="cs-CZ" u="sng" dirty="0"/>
          </a:p>
          <a:p>
            <a:r>
              <a:rPr lang="cs-CZ" sz="1600" dirty="0" smtClean="0"/>
              <a:t>na pracovištích se shromažďují lidé, spontánně přijímají protestní </a:t>
            </a:r>
            <a:r>
              <a:rPr lang="cs-CZ" sz="1600" dirty="0" smtClean="0"/>
              <a:t>petice,  reportéři sledují studenty,</a:t>
            </a:r>
          </a:p>
          <a:p>
            <a:r>
              <a:rPr lang="cs-CZ" sz="1600" dirty="0" smtClean="0"/>
              <a:t>konečná redakce složení TN za přítomnosti GŘ</a:t>
            </a:r>
            <a:endParaRPr lang="cs-CZ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Nový obrázek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941168"/>
            <a:ext cx="2592288" cy="1552133"/>
          </a:xfrm>
          <a:prstGeom prst="rect">
            <a:avLst/>
          </a:prstGeom>
        </p:spPr>
      </p:pic>
      <p:pic>
        <p:nvPicPr>
          <p:cNvPr id="11" name="Obrázek 10" descr="LDutery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2706548" cy="21060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692696"/>
            <a:ext cx="1945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úterý 21.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124744"/>
            <a:ext cx="2592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sz="1600" dirty="0" smtClean="0"/>
          </a:p>
          <a:p>
            <a:r>
              <a:rPr lang="cs-CZ" sz="1600" dirty="0" smtClean="0"/>
              <a:t>shromáždění na </a:t>
            </a:r>
            <a:r>
              <a:rPr lang="cs-CZ" sz="1600" dirty="0" smtClean="0"/>
              <a:t>Václavském náměstí </a:t>
            </a:r>
            <a:r>
              <a:rPr lang="cs-CZ" sz="1600" dirty="0" smtClean="0"/>
              <a:t> osloveno Občanským fórem z balkonu </a:t>
            </a:r>
            <a:r>
              <a:rPr lang="cs-CZ" sz="1600" dirty="0" err="1" smtClean="0"/>
              <a:t>Melantricha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1124744"/>
            <a:ext cx="26642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Lidová demokracie jako první oficiální médium informuje veřejnost o tom, že v neděli vzniklo Občanské </a:t>
            </a:r>
            <a:r>
              <a:rPr lang="cs-CZ" sz="1600" dirty="0" smtClean="0"/>
              <a:t>fórum. </a:t>
            </a:r>
            <a:r>
              <a:rPr lang="cs-CZ" sz="1600" dirty="0" smtClean="0"/>
              <a:t>Mladá fronta svůj kritický pohled na režim zaštiťuje reformátorským </a:t>
            </a:r>
            <a:r>
              <a:rPr lang="cs-CZ" sz="1600" dirty="0" err="1" smtClean="0"/>
              <a:t>Mohoritou</a:t>
            </a:r>
            <a:r>
              <a:rPr lang="cs-CZ" sz="1600" dirty="0" smtClean="0"/>
              <a:t>, na druhé straně jako jediný deník informuje o iniciativě MOST (Kocáb, Horáček). </a:t>
            </a:r>
            <a:endParaRPr lang="cs-CZ" sz="1600" dirty="0" smtClean="0"/>
          </a:p>
          <a:p>
            <a:r>
              <a:rPr lang="cs-CZ" sz="1600" dirty="0" smtClean="0"/>
              <a:t>O </a:t>
            </a:r>
            <a:r>
              <a:rPr lang="cs-CZ" sz="1600" dirty="0" smtClean="0"/>
              <a:t>OF a Havlovi se stále mlčí.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  <a:endParaRPr lang="cs-CZ" dirty="0" smtClean="0"/>
          </a:p>
          <a:p>
            <a:endParaRPr lang="cs-CZ" u="sng" dirty="0"/>
          </a:p>
          <a:p>
            <a:r>
              <a:rPr lang="cs-CZ" sz="1600" dirty="0" smtClean="0"/>
              <a:t>V garážích přenosové techniky </a:t>
            </a:r>
            <a:r>
              <a:rPr lang="cs-CZ" sz="1600" dirty="0" smtClean="0"/>
              <a:t>odborové shromáždění</a:t>
            </a:r>
            <a:r>
              <a:rPr lang="cs-CZ" sz="1600" dirty="0" smtClean="0"/>
              <a:t>, žádající dialog s vedením ČST </a:t>
            </a:r>
            <a:r>
              <a:rPr lang="cs-CZ" sz="1600" dirty="0" smtClean="0"/>
              <a:t>o pravdivém zpravodajství. </a:t>
            </a:r>
            <a:r>
              <a:rPr lang="cs-CZ" sz="1600" dirty="0" smtClean="0"/>
              <a:t>Pozvaný </a:t>
            </a:r>
            <a:r>
              <a:rPr lang="cs-CZ" sz="1600" dirty="0" smtClean="0"/>
              <a:t>ÚŘ Libor </a:t>
            </a:r>
            <a:r>
              <a:rPr lang="cs-CZ" sz="1600" dirty="0" err="1" smtClean="0"/>
              <a:t>Batrla</a:t>
            </a:r>
            <a:r>
              <a:rPr lang="cs-CZ" sz="1600" dirty="0" smtClean="0"/>
              <a:t> odmítá legitimitu </a:t>
            </a:r>
            <a:r>
              <a:rPr lang="cs-CZ" sz="1600" dirty="0" smtClean="0"/>
              <a:t>schůze, která </a:t>
            </a:r>
            <a:r>
              <a:rPr lang="cs-CZ" sz="1600" dirty="0" smtClean="0"/>
              <a:t>nereprezentuje </a:t>
            </a:r>
            <a:r>
              <a:rPr lang="cs-CZ" sz="1600" dirty="0" smtClean="0"/>
              <a:t>celou ČST. Po mobilizaci dalších </a:t>
            </a:r>
            <a:r>
              <a:rPr lang="cs-CZ" sz="1600" dirty="0" smtClean="0"/>
              <a:t>pracovišť, </a:t>
            </a:r>
            <a:r>
              <a:rPr lang="cs-CZ" sz="1600" dirty="0" smtClean="0"/>
              <a:t>odpoledne </a:t>
            </a:r>
            <a:r>
              <a:rPr lang="cs-CZ" sz="1600" dirty="0" smtClean="0"/>
              <a:t>v garážích vzniká tisícihlavý dav. Diskuse se radikalizuje směrem od kritiky chování vládnoucího režimu k jeho zásadnímu odmítnutí.</a:t>
            </a:r>
            <a:endParaRPr lang="cs-CZ" sz="1600" dirty="0"/>
          </a:p>
        </p:txBody>
      </p:sp>
      <p:pic>
        <p:nvPicPr>
          <p:cNvPr id="12" name="Obrázek 11" descr="mfMo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2032000" cy="2527300"/>
          </a:xfrm>
          <a:prstGeom prst="rect">
            <a:avLst/>
          </a:prstGeom>
        </p:spPr>
      </p:pic>
      <p:pic>
        <p:nvPicPr>
          <p:cNvPr id="15" name="Obrázek 14" descr="PDVD_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509120"/>
            <a:ext cx="2714824" cy="20704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PDVD_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5013176"/>
            <a:ext cx="2304256" cy="1664185"/>
          </a:xfrm>
          <a:prstGeom prst="rect">
            <a:avLst/>
          </a:prstGeom>
        </p:spPr>
      </p:pic>
      <p:pic>
        <p:nvPicPr>
          <p:cNvPr id="16" name="Obrázek 15" descr="PDVD_2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3203676" cy="2537796"/>
          </a:xfrm>
          <a:prstGeom prst="rect">
            <a:avLst/>
          </a:prstGeom>
        </p:spPr>
      </p:pic>
      <p:pic>
        <p:nvPicPr>
          <p:cNvPr id="13" name="Obrázek 12" descr="PDVD_2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3981822" cy="299774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692696"/>
            <a:ext cx="20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středa 22.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28083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sz="1600" dirty="0" smtClean="0"/>
          </a:p>
          <a:p>
            <a:r>
              <a:rPr lang="cs-CZ" sz="1600" dirty="0" smtClean="0"/>
              <a:t>Na Václavském náměstí se koná další </a:t>
            </a:r>
            <a:r>
              <a:rPr lang="cs-CZ" sz="1600" dirty="0" smtClean="0"/>
              <a:t>mítink </a:t>
            </a:r>
            <a:r>
              <a:rPr lang="cs-CZ" sz="1600" dirty="0" smtClean="0"/>
              <a:t>s účastí řady veřejné známých osobností (Marta Kubišová, akademik </a:t>
            </a:r>
            <a:r>
              <a:rPr lang="cs-CZ" sz="1600" dirty="0" err="1" smtClean="0"/>
              <a:t>Katětov</a:t>
            </a:r>
            <a:r>
              <a:rPr lang="cs-CZ" sz="1600" dirty="0" smtClean="0"/>
              <a:t>, Jiří Dědeček, </a:t>
            </a:r>
            <a:r>
              <a:rPr lang="cs-CZ" sz="1600" dirty="0" err="1" smtClean="0"/>
              <a:t>Věnek</a:t>
            </a:r>
            <a:r>
              <a:rPr lang="cs-CZ" sz="1600" dirty="0" smtClean="0"/>
              <a:t> Šilhan, Jiří Černý, Ondřej Vetchý, Josef Odložil a jiní).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1124744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Mladá </a:t>
            </a:r>
            <a:r>
              <a:rPr lang="cs-CZ" sz="1600" dirty="0" smtClean="0"/>
              <a:t>fronta se </a:t>
            </a:r>
            <a:r>
              <a:rPr lang="cs-CZ" sz="1600" dirty="0" smtClean="0"/>
              <a:t>připojuje ke Svobodnému slovu a Lidové demokracii, </a:t>
            </a:r>
            <a:r>
              <a:rPr lang="cs-CZ" sz="1600" dirty="0" smtClean="0"/>
              <a:t>ignoruje své svazácké vedení, redakci řídí vlastní personál. M</a:t>
            </a:r>
            <a:r>
              <a:rPr lang="cs-CZ" sz="1600" dirty="0" smtClean="0"/>
              <a:t>édia však respektují </a:t>
            </a:r>
            <a:r>
              <a:rPr lang="cs-CZ" sz="1600" dirty="0" smtClean="0"/>
              <a:t>oficiální zprávy </a:t>
            </a:r>
            <a:r>
              <a:rPr lang="cs-CZ" sz="1600" dirty="0" smtClean="0"/>
              <a:t>o </a:t>
            </a:r>
            <a:r>
              <a:rPr lang="cs-CZ" sz="1600" dirty="0" smtClean="0"/>
              <a:t>aktivitách stranických a vládních </a:t>
            </a:r>
            <a:r>
              <a:rPr lang="cs-CZ" sz="1600" dirty="0" smtClean="0"/>
              <a:t>činitelů. </a:t>
            </a:r>
          </a:p>
          <a:p>
            <a:r>
              <a:rPr lang="cs-CZ" sz="1600" dirty="0" smtClean="0"/>
              <a:t>Distribuce pražských deníků do </a:t>
            </a:r>
            <a:r>
              <a:rPr lang="cs-CZ" sz="1600" dirty="0" smtClean="0"/>
              <a:t>regionů  </a:t>
            </a:r>
            <a:r>
              <a:rPr lang="cs-CZ" sz="1600" dirty="0" smtClean="0"/>
              <a:t>vázne.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808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  <a:endParaRPr lang="cs-CZ" dirty="0" smtClean="0"/>
          </a:p>
          <a:p>
            <a:endParaRPr lang="cs-CZ" u="sng" dirty="0"/>
          </a:p>
          <a:p>
            <a:r>
              <a:rPr lang="cs-CZ" sz="1600" dirty="0" smtClean="0"/>
              <a:t>V garážích nespokojenost nad  částečným plněním požadavků.</a:t>
            </a:r>
          </a:p>
          <a:p>
            <a:r>
              <a:rPr lang="cs-CZ" sz="1600" dirty="0" smtClean="0"/>
              <a:t>Na Václavské náměstí vyjely přenosové </a:t>
            </a:r>
            <a:r>
              <a:rPr lang="cs-CZ" sz="1600" dirty="0" smtClean="0"/>
              <a:t>vozy. Ž</a:t>
            </a:r>
            <a:r>
              <a:rPr lang="cs-CZ" sz="1600" dirty="0" smtClean="0"/>
              <a:t>ivé </a:t>
            </a:r>
            <a:r>
              <a:rPr lang="cs-CZ" sz="1600" dirty="0" smtClean="0"/>
              <a:t>vstupy do mládežnického pořadu </a:t>
            </a:r>
            <a:r>
              <a:rPr lang="cs-CZ" sz="1600" dirty="0" smtClean="0"/>
              <a:t>Kontakt na ČST2 popisují </a:t>
            </a:r>
            <a:r>
              <a:rPr lang="cs-CZ" sz="1600" dirty="0" smtClean="0"/>
              <a:t>situaci, </a:t>
            </a:r>
            <a:r>
              <a:rPr lang="cs-CZ" sz="1600" dirty="0" smtClean="0"/>
              <a:t>ignorují </a:t>
            </a:r>
            <a:r>
              <a:rPr lang="cs-CZ" sz="1600" dirty="0" smtClean="0"/>
              <a:t>řečníky </a:t>
            </a:r>
            <a:r>
              <a:rPr lang="cs-CZ" sz="1600" dirty="0" smtClean="0"/>
              <a:t>shromáždění, soustřeďují se na rozhovory. </a:t>
            </a:r>
            <a:r>
              <a:rPr lang="cs-CZ" sz="1600" dirty="0" smtClean="0"/>
              <a:t>Po čtvrtém silně kritickém rozhovoru s dělníky </a:t>
            </a:r>
            <a:r>
              <a:rPr lang="cs-CZ" sz="1600" dirty="0" smtClean="0"/>
              <a:t>dochází </a:t>
            </a:r>
            <a:r>
              <a:rPr lang="cs-CZ" sz="1600" dirty="0" smtClean="0"/>
              <a:t>k přerušení </a:t>
            </a:r>
            <a:r>
              <a:rPr lang="cs-CZ" sz="1600" dirty="0" smtClean="0"/>
              <a:t>přenosu. Další vstupy jsou ze záznamu.</a:t>
            </a:r>
            <a:endParaRPr lang="cs-CZ" sz="1600" dirty="0" smtClean="0"/>
          </a:p>
          <a:p>
            <a:r>
              <a:rPr lang="cs-CZ" sz="1600" dirty="0" smtClean="0"/>
              <a:t>Nátlakovou </a:t>
            </a:r>
            <a:r>
              <a:rPr lang="cs-CZ" sz="1600" dirty="0" smtClean="0"/>
              <a:t>zbraní </a:t>
            </a:r>
            <a:r>
              <a:rPr lang="cs-CZ" sz="1600" dirty="0" smtClean="0"/>
              <a:t> garáží je </a:t>
            </a:r>
            <a:r>
              <a:rPr lang="cs-CZ" sz="1600" dirty="0" smtClean="0"/>
              <a:t>hrozba stávkou.</a:t>
            </a:r>
            <a:endParaRPr lang="cs-CZ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PDVD_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2589287" cy="1932848"/>
          </a:xfrm>
          <a:prstGeom prst="rect">
            <a:avLst/>
          </a:prstGeom>
        </p:spPr>
      </p:pic>
      <p:pic>
        <p:nvPicPr>
          <p:cNvPr id="10" name="Obrázek 9" descr="mlada%20fron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653136"/>
            <a:ext cx="3131503" cy="208440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210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čtvrtek 23.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sz="1600" dirty="0" smtClean="0"/>
          </a:p>
          <a:p>
            <a:r>
              <a:rPr lang="cs-CZ" sz="1600" dirty="0" smtClean="0"/>
              <a:t>Další z </a:t>
            </a:r>
            <a:r>
              <a:rPr lang="cs-CZ" sz="1600" dirty="0" smtClean="0"/>
              <a:t>mítinků </a:t>
            </a:r>
            <a:r>
              <a:rPr lang="cs-CZ" sz="1600" dirty="0" smtClean="0"/>
              <a:t>na Václavském náměstí přicházejí podpořit dělníci z Vysočan. </a:t>
            </a:r>
          </a:p>
          <a:p>
            <a:r>
              <a:rPr lang="cs-CZ" sz="1600" dirty="0" smtClean="0"/>
              <a:t>Ministerstvo </a:t>
            </a:r>
            <a:r>
              <a:rPr lang="cs-CZ" sz="1600" dirty="0" smtClean="0"/>
              <a:t>vnitra odpoledne vyhlašuje akci Vlna, což je soubor opatření vedoucí ke kontrole rozhlasového a televizního vysílání.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03848" y="1124744"/>
            <a:ext cx="26642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V noci zastaveny rotačky v Mladé frontě – </a:t>
            </a:r>
            <a:r>
              <a:rPr lang="cs-CZ" sz="1600" dirty="0" err="1" smtClean="0"/>
              <a:t>Mohorita</a:t>
            </a:r>
            <a:r>
              <a:rPr lang="cs-CZ" sz="1600" dirty="0" smtClean="0"/>
              <a:t> nechal vyměnit foto Kubišová</a:t>
            </a:r>
            <a:r>
              <a:rPr lang="cs-CZ" sz="1600" dirty="0" smtClean="0"/>
              <a:t> </a:t>
            </a:r>
            <a:r>
              <a:rPr lang="cs-CZ" sz="1600" dirty="0" smtClean="0"/>
              <a:t>a Havel na titulní straně.  Venkovské vydání však již v oběhu – pokus o skartaci.</a:t>
            </a:r>
          </a:p>
          <a:p>
            <a:r>
              <a:rPr lang="cs-CZ" sz="1600" dirty="0" smtClean="0"/>
              <a:t>Ředitel rozhlasu povoluje vstupy z Václavského náměstí s podmínkou, že se nesmí objevit jméno Havel.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8083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  <a:endParaRPr lang="cs-CZ" dirty="0" smtClean="0"/>
          </a:p>
          <a:p>
            <a:endParaRPr lang="cs-CZ" u="sng" dirty="0"/>
          </a:p>
          <a:p>
            <a:r>
              <a:rPr lang="cs-CZ" sz="1600" dirty="0" smtClean="0"/>
              <a:t>Na ČST2 další </a:t>
            </a:r>
            <a:r>
              <a:rPr lang="cs-CZ" sz="1600" dirty="0" smtClean="0"/>
              <a:t>přímé vstupy z Václavského </a:t>
            </a:r>
            <a:r>
              <a:rPr lang="cs-CZ" sz="1600" dirty="0" smtClean="0"/>
              <a:t>náměstí, - většinou herci. Projevy </a:t>
            </a:r>
            <a:r>
              <a:rPr lang="cs-CZ" sz="1600" dirty="0" smtClean="0"/>
              <a:t>z balkonu </a:t>
            </a:r>
            <a:r>
              <a:rPr lang="cs-CZ" sz="1600" dirty="0" err="1" smtClean="0"/>
              <a:t>Melantricha</a:t>
            </a:r>
            <a:r>
              <a:rPr lang="cs-CZ" sz="1600" dirty="0" smtClean="0"/>
              <a:t> se stále ignorují. Požadavky garáží </a:t>
            </a:r>
            <a:r>
              <a:rPr lang="cs-CZ" sz="1600" dirty="0" smtClean="0"/>
              <a:t> na přímý přenos </a:t>
            </a:r>
            <a:r>
              <a:rPr lang="cs-CZ" sz="1600" dirty="0" smtClean="0"/>
              <a:t>stále </a:t>
            </a:r>
            <a:r>
              <a:rPr lang="cs-CZ" sz="1600" dirty="0" smtClean="0"/>
              <a:t>nenaplněny.</a:t>
            </a:r>
            <a:endParaRPr lang="cs-CZ" sz="1600" dirty="0" smtClean="0"/>
          </a:p>
          <a:p>
            <a:r>
              <a:rPr lang="cs-CZ" sz="1600" dirty="0" smtClean="0"/>
              <a:t>Do </a:t>
            </a:r>
            <a:r>
              <a:rPr lang="cs-CZ" sz="1600" dirty="0" smtClean="0"/>
              <a:t>budov ČST vstoupila  policie, údajně na žádost ÚŘ </a:t>
            </a:r>
            <a:r>
              <a:rPr lang="cs-CZ" sz="1600" dirty="0" err="1" smtClean="0"/>
              <a:t>Batrly</a:t>
            </a:r>
            <a:r>
              <a:rPr lang="cs-CZ" sz="1600" dirty="0" smtClean="0"/>
              <a:t>, který večer v TN oznámil, že ČST řídí federální vláda.</a:t>
            </a:r>
          </a:p>
          <a:p>
            <a:r>
              <a:rPr lang="cs-CZ" sz="1600" dirty="0" smtClean="0"/>
              <a:t>Večer ve zprávách informace o tom, že Miroslava Štěpána v ČKD vypískali.</a:t>
            </a:r>
          </a:p>
        </p:txBody>
      </p:sp>
      <p:pic>
        <p:nvPicPr>
          <p:cNvPr id="12" name="Obrázek 11" descr="step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020610"/>
            <a:ext cx="2460104" cy="1837390"/>
          </a:xfrm>
          <a:prstGeom prst="rect">
            <a:avLst/>
          </a:prstGeom>
        </p:spPr>
      </p:pic>
      <p:pic>
        <p:nvPicPr>
          <p:cNvPr id="14" name="Obrázek 13" descr="PDVD_1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962449"/>
            <a:ext cx="2388096" cy="189555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3275856" cy="81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5696" y="26064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ČST a její role v procesu politické změny 1989</a:t>
            </a:r>
            <a:endParaRPr lang="cs-CZ" sz="1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692696"/>
            <a:ext cx="197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pátek 24. listopadu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280831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události</a:t>
            </a:r>
          </a:p>
          <a:p>
            <a:endParaRPr lang="cs-CZ" sz="1600" dirty="0" smtClean="0"/>
          </a:p>
          <a:p>
            <a:r>
              <a:rPr lang="cs-CZ" sz="1600" dirty="0" smtClean="0"/>
              <a:t>Zasedání ÚV KSČ ve </a:t>
            </a:r>
            <a:r>
              <a:rPr lang="cs-CZ" sz="1600" dirty="0" err="1" smtClean="0"/>
              <a:t>Vokovicích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Silové řešení odmítnuto, zvolena cesta politického řešení </a:t>
            </a:r>
          </a:p>
          <a:p>
            <a:r>
              <a:rPr lang="cs-CZ" sz="1600" dirty="0" smtClean="0"/>
              <a:t>předsednictvo podává demisi.</a:t>
            </a:r>
          </a:p>
          <a:p>
            <a:r>
              <a:rPr lang="cs-CZ" sz="1600" dirty="0" smtClean="0"/>
              <a:t>O novém vedení KSČ se jedná do sobotního rána.</a:t>
            </a:r>
          </a:p>
          <a:p>
            <a:r>
              <a:rPr lang="cs-CZ" sz="1600" dirty="0" smtClean="0"/>
              <a:t>Na Václavském náměstí  další manifestace - Alexandr </a:t>
            </a:r>
            <a:r>
              <a:rPr lang="cs-CZ" sz="1600" dirty="0" err="1" smtClean="0"/>
              <a:t>Dubček</a:t>
            </a:r>
            <a:r>
              <a:rPr lang="cs-CZ" sz="1600" dirty="0" smtClean="0"/>
              <a:t> a představitelé Národní fronty</a:t>
            </a:r>
            <a:endParaRPr lang="cs-CZ" sz="16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1124744"/>
            <a:ext cx="273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média</a:t>
            </a:r>
          </a:p>
          <a:p>
            <a:endParaRPr lang="cs-CZ" dirty="0"/>
          </a:p>
          <a:p>
            <a:r>
              <a:rPr lang="cs-CZ" sz="1600" dirty="0" smtClean="0"/>
              <a:t>Opatrné vyčkávání výsledků pléna ÚV KSČ. Jméno Havel již ve všech médiích</a:t>
            </a:r>
          </a:p>
          <a:p>
            <a:r>
              <a:rPr lang="cs-CZ" sz="1600" dirty="0" smtClean="0"/>
              <a:t>Práce a Rudé právo ignorují dění na Václavském náměstí, před plénem mobilizují pro obranu zájmů dělnické třídy.</a:t>
            </a:r>
          </a:p>
          <a:p>
            <a:r>
              <a:rPr lang="cs-CZ" sz="1600" dirty="0" smtClean="0"/>
              <a:t>O Štěpánově nezdaru v ČKD všechna média mlčí, publikují nekonfliktní zprávu ČTK.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084168" y="1052736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televize</a:t>
            </a:r>
            <a:endParaRPr lang="cs-CZ" dirty="0" smtClean="0"/>
          </a:p>
          <a:p>
            <a:endParaRPr lang="cs-CZ" u="sng" dirty="0"/>
          </a:p>
          <a:p>
            <a:r>
              <a:rPr lang="cs-CZ" sz="1600" dirty="0" smtClean="0"/>
              <a:t>Obavy garáží ze zásahu policie. Příprava přenosu kanonizace Anežky, přenosové vozy v terénu.</a:t>
            </a:r>
          </a:p>
          <a:p>
            <a:r>
              <a:rPr lang="cs-CZ" sz="1600" dirty="0" smtClean="0"/>
              <a:t>V</a:t>
            </a:r>
            <a:r>
              <a:rPr lang="cs-CZ" sz="1600" dirty="0" smtClean="0"/>
              <a:t>ečer odvysílán sestřih FAMU o zásahu policie a aktuální Sondy o situaci v Praze a okolí na ČST2</a:t>
            </a:r>
          </a:p>
        </p:txBody>
      </p:sp>
      <p:pic>
        <p:nvPicPr>
          <p:cNvPr id="2050" name="Picture 2" descr="http://ts3.mm.bing.net/th?id=H.4922510422311298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09120"/>
            <a:ext cx="2857500" cy="1600200"/>
          </a:xfrm>
          <a:prstGeom prst="rect">
            <a:avLst/>
          </a:prstGeom>
          <a:noFill/>
        </p:spPr>
      </p:pic>
      <p:pic>
        <p:nvPicPr>
          <p:cNvPr id="13" name="Obrázek 12" descr="RP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685" y="4509120"/>
            <a:ext cx="2694493" cy="2088232"/>
          </a:xfrm>
          <a:prstGeom prst="rect">
            <a:avLst/>
          </a:prstGeom>
        </p:spPr>
      </p:pic>
      <p:pic>
        <p:nvPicPr>
          <p:cNvPr id="15" name="Obrázek 14" descr="Prace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149080"/>
            <a:ext cx="3037626" cy="252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1106</Words>
  <Application>Microsoft Office PowerPoint</Application>
  <PresentationFormat>Předvádění na obrazovce (4:3)</PresentationFormat>
  <Paragraphs>168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</dc:creator>
  <cp:lastModifiedBy>Milan</cp:lastModifiedBy>
  <cp:revision>5</cp:revision>
  <dcterms:created xsi:type="dcterms:W3CDTF">2013-10-09T07:32:24Z</dcterms:created>
  <dcterms:modified xsi:type="dcterms:W3CDTF">2013-10-09T22:12:00Z</dcterms:modified>
</cp:coreProperties>
</file>