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74" r:id="rId5"/>
    <p:sldId id="273" r:id="rId6"/>
    <p:sldId id="275" r:id="rId7"/>
    <p:sldId id="260" r:id="rId8"/>
    <p:sldId id="276" r:id="rId9"/>
    <p:sldId id="277" r:id="rId10"/>
    <p:sldId id="279" r:id="rId11"/>
    <p:sldId id="280" r:id="rId12"/>
    <p:sldId id="271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A4363F0-A34C-437D-BE13-3C44EE9521C0}" type="datetimeFigureOut">
              <a:rPr lang="cs-CZ"/>
              <a:pPr>
                <a:defRPr/>
              </a:pPr>
              <a:t>7.3.2014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C44AB73-64A2-4539-BA07-A27D8273C2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44AB73-64A2-4539-BA07-A27D8273C29F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20EC1-9B0B-4C2D-BE88-3EBF2CA30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64E7E-856E-4D47-81DA-D491CC15D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07BC4-34B7-47C2-A6E3-0E0C5733A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480A7-FB6F-4E5B-906A-F6D5C2032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240BD-6789-4120-AA6A-5141D05E1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6EBB6-AABC-491A-BB56-3E3B808F6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283DD-0FCF-4B68-A8E8-29F754B10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06D1-0809-4C09-86CC-FDC5259C7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E439A-E7E6-4DD2-AE61-5231C2182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57381-37ED-4907-A8DC-7B0994588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00BAB-5099-4C76-83C6-E3F27E037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9E3D4606-A16C-44E0-93CF-C110CB0B9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kcr.cz/cz/media-a-audiovize/studie/studie:-skladba-a-uloha-rady-zastupujici-verejnost-u-media-verejne-sluzby-a-aplikace-nemeckeho-modelu-v-ceske-republice-101016/" TargetMode="External"/><Relationship Id="rId2" Type="http://schemas.openxmlformats.org/officeDocument/2006/relationships/hyperlink" Target="http://www.psp.cz/sqw/text/orig2.sqw?idd=70698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konyprolidi.cz/cs/2001-231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konyprolidi.cz/cs/2001-231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Obrázek 1" descr="jiranek0601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268760"/>
            <a:ext cx="6624736" cy="461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11560" y="548680"/>
            <a:ext cx="7356807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/>
              <a:t>Vznik</a:t>
            </a:r>
            <a:r>
              <a:rPr lang="en-US" sz="2400" b="1" dirty="0"/>
              <a:t> a </a:t>
            </a:r>
            <a:r>
              <a:rPr lang="cs-CZ" sz="2400" b="1" dirty="0" smtClean="0"/>
              <a:t>historie</a:t>
            </a:r>
            <a:r>
              <a:rPr lang="en-US" sz="2400" b="1" dirty="0" smtClean="0"/>
              <a:t> </a:t>
            </a:r>
            <a:r>
              <a:rPr lang="en-US" sz="2400" b="1" dirty="0" err="1"/>
              <a:t>tzv</a:t>
            </a:r>
            <a:r>
              <a:rPr lang="en-US" sz="2400" b="1" dirty="0"/>
              <a:t>. “</a:t>
            </a:r>
            <a:r>
              <a:rPr lang="en-US" sz="2400" b="1" dirty="0" err="1"/>
              <a:t>mediálních</a:t>
            </a:r>
            <a:r>
              <a:rPr lang="en-US" sz="2400" b="1" dirty="0"/>
              <a:t> </a:t>
            </a:r>
            <a:r>
              <a:rPr lang="en-US" sz="2400" b="1" dirty="0" err="1"/>
              <a:t>rad</a:t>
            </a:r>
            <a:r>
              <a:rPr lang="en-US" sz="2400" b="1" dirty="0"/>
              <a:t>”</a:t>
            </a:r>
          </a:p>
          <a:p>
            <a:pPr algn="l"/>
            <a:endParaRPr lang="en-US" sz="2400" b="1" dirty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en-US" sz="1200" b="1" dirty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en-US" sz="1200" b="1" dirty="0">
              <a:solidFill>
                <a:schemeClr val="tx1"/>
              </a:solidFill>
            </a:endParaRPr>
          </a:p>
          <a:p>
            <a:endParaRPr lang="en-US" sz="1200" b="1" dirty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cs-CZ" sz="1200" b="1" dirty="0" smtClean="0">
              <a:solidFill>
                <a:schemeClr val="tx1"/>
              </a:solidFill>
            </a:endParaRPr>
          </a:p>
          <a:p>
            <a:endParaRPr lang="en-US" sz="1200" b="1" dirty="0">
              <a:solidFill>
                <a:schemeClr val="tx1"/>
              </a:solidFill>
            </a:endParaRPr>
          </a:p>
          <a:p>
            <a:endParaRPr lang="en-US" sz="1200" b="1" dirty="0">
              <a:solidFill>
                <a:schemeClr val="tx1"/>
              </a:solidFill>
            </a:endParaRPr>
          </a:p>
          <a:p>
            <a:r>
              <a:rPr lang="cs-CZ" sz="1600" b="1" dirty="0" smtClean="0"/>
              <a:t>Rozpravy o českých médiích na téma "volby do mediálních rad" </a:t>
            </a:r>
          </a:p>
          <a:p>
            <a:r>
              <a:rPr lang="cs-CZ" sz="1600" b="1" dirty="0" smtClean="0"/>
              <a:t>FSV UK 26. února 2014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64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Proměny Rady ČT v letech 1992–2014 – </a:t>
            </a:r>
            <a:r>
              <a:rPr lang="cs-CZ" b="1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změny po TV krizi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5.-6. ledna 2001 – mimořádná schůze Sněmovny – první usnesení proti ČT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12.-13. ledna 2001 – druhé usnesení Sněmovny o tom, že ČT neplní své poslání, </a:t>
            </a:r>
            <a:r>
              <a:rPr lang="cs-CZ" dirty="0" smtClean="0">
                <a:solidFill>
                  <a:srgbClr val="FF3300"/>
                </a:solidFill>
              </a:rPr>
              <a:t>Rada ČT odvolána</a:t>
            </a:r>
            <a:r>
              <a:rPr lang="cs-CZ" dirty="0" smtClean="0"/>
              <a:t>, přijata novela zákona o České televizi 39/2001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Hlavní změna: Rada ČT </a:t>
            </a:r>
            <a:r>
              <a:rPr lang="cs-CZ" dirty="0" smtClean="0">
                <a:solidFill>
                  <a:srgbClr val="FF3300"/>
                </a:solidFill>
              </a:rPr>
              <a:t>rozšířena na 15 členů</a:t>
            </a:r>
            <a:r>
              <a:rPr lang="cs-CZ" dirty="0" smtClean="0"/>
              <a:t>, po dvou letech se třetina obměňuje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Kromě toho kandidáty již nenavrhují poslanci, ale</a:t>
            </a:r>
            <a:r>
              <a:rPr lang="cs-CZ" dirty="0" smtClean="0">
                <a:solidFill>
                  <a:srgbClr val="FF3300"/>
                </a:solidFill>
              </a:rPr>
              <a:t> </a:t>
            </a:r>
            <a:r>
              <a:rPr lang="cs-CZ" b="1" i="1" dirty="0" smtClean="0"/>
              <a:t>„</a:t>
            </a:r>
            <a:r>
              <a:rPr lang="cs-CZ" i="1" u="sng" dirty="0" smtClean="0"/>
              <a:t>organizace a sdružení představující kulturní, regionální, sociální, odborové, zaměstnavatelské, náboženské, vzdělávací, vědecké, ekologické a národnostní zájmy“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Ve Sněmovně vznikl </a:t>
            </a:r>
            <a:r>
              <a:rPr lang="cs-CZ" u="sng" dirty="0" smtClean="0"/>
              <a:t>volební výbor , který má udělat </a:t>
            </a:r>
            <a:r>
              <a:rPr lang="cs-CZ" u="sng" dirty="0" err="1" smtClean="0"/>
              <a:t>předvýběr</a:t>
            </a:r>
            <a:r>
              <a:rPr lang="cs-CZ" u="sng" dirty="0" smtClean="0"/>
              <a:t> </a:t>
            </a:r>
            <a:r>
              <a:rPr lang="cs-CZ" dirty="0" smtClean="0"/>
              <a:t>kandidátů a předložit k hlasování plénu Sněmovny počet kandidátů, který je trojnásobný k počtu členů Rady, které je třeba zvolit.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Po čtyřech měsících 25. května Sněmovna zvolila </a:t>
            </a:r>
            <a:r>
              <a:rPr lang="cs-CZ" b="1" dirty="0" smtClean="0">
                <a:solidFill>
                  <a:srgbClr val="FFFF00"/>
                </a:solidFill>
              </a:rPr>
              <a:t>čtvrtou Radu ČT</a:t>
            </a:r>
            <a:r>
              <a:rPr lang="cs-CZ" dirty="0" smtClean="0"/>
              <a:t> ve složení:</a:t>
            </a:r>
          </a:p>
          <a:p>
            <a:pPr algn="l"/>
            <a:r>
              <a:rPr lang="cs-CZ" dirty="0" smtClean="0"/>
              <a:t>Jan Mrzena, Zdena Hůlová, Bohumil Fanta, Helena </a:t>
            </a:r>
            <a:r>
              <a:rPr lang="cs-CZ" dirty="0" err="1" smtClean="0"/>
              <a:t>Fibingerová</a:t>
            </a:r>
            <a:r>
              <a:rPr lang="cs-CZ" dirty="0" smtClean="0"/>
              <a:t>, Zdeně Forman, Milan Horálek, Svatopluk Karásek, Milan </a:t>
            </a:r>
            <a:r>
              <a:rPr lang="cs-CZ" dirty="0" err="1" smtClean="0"/>
              <a:t>Knížák</a:t>
            </a:r>
            <a:r>
              <a:rPr lang="cs-CZ" dirty="0" smtClean="0"/>
              <a:t>, Erazim Kohák, Petr Kučera, Ladislav </a:t>
            </a:r>
            <a:r>
              <a:rPr lang="cs-CZ" dirty="0" err="1" smtClean="0"/>
              <a:t>Miler</a:t>
            </a:r>
            <a:r>
              <a:rPr lang="cs-CZ" dirty="0" smtClean="0"/>
              <a:t>, Jiří </a:t>
            </a:r>
            <a:r>
              <a:rPr lang="cs-CZ" dirty="0" err="1" smtClean="0"/>
              <a:t>Presl</a:t>
            </a:r>
            <a:r>
              <a:rPr lang="cs-CZ" dirty="0" smtClean="0"/>
              <a:t>, Jana </a:t>
            </a:r>
            <a:r>
              <a:rPr lang="cs-CZ" dirty="0" err="1" smtClean="0"/>
              <a:t>Šilerová</a:t>
            </a:r>
            <a:r>
              <a:rPr lang="cs-CZ" dirty="0" smtClean="0"/>
              <a:t>, Lucie Weissová, Pavel Žáček</a:t>
            </a:r>
          </a:p>
          <a:p>
            <a:pPr algn="l"/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6409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Současný stav Rady ČT a Rady </a:t>
            </a:r>
            <a:r>
              <a:rPr lang="cs-CZ" b="1" u="sng" dirty="0" err="1" smtClean="0">
                <a:latin typeface="Courier New" pitchFamily="49" charset="0"/>
                <a:cs typeface="Courier New" pitchFamily="49" charset="0"/>
              </a:rPr>
              <a:t>ČRo</a:t>
            </a:r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b="1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před doplňujícími volbami</a:t>
            </a:r>
          </a:p>
          <a:p>
            <a:pPr algn="l"/>
            <a:endParaRPr lang="cs-CZ" dirty="0" smtClean="0"/>
          </a:p>
          <a:p>
            <a:pPr algn="l"/>
            <a:r>
              <a:rPr lang="cs-CZ" b="1" dirty="0" smtClean="0">
                <a:solidFill>
                  <a:srgbClr val="FFFF00"/>
                </a:solidFill>
              </a:rPr>
              <a:t>Rada ČT:</a:t>
            </a:r>
          </a:p>
          <a:p>
            <a:pPr algn="l"/>
            <a:r>
              <a:rPr lang="cs-CZ" u="sng" dirty="0" smtClean="0"/>
              <a:t>Milan </a:t>
            </a:r>
            <a:r>
              <a:rPr lang="cs-CZ" u="sng" dirty="0" err="1" smtClean="0"/>
              <a:t>Uhde</a:t>
            </a:r>
            <a:r>
              <a:rPr lang="cs-CZ" dirty="0" smtClean="0"/>
              <a:t> (předseda), Jaroslav </a:t>
            </a:r>
            <a:r>
              <a:rPr lang="cs-CZ" dirty="0" err="1" smtClean="0"/>
              <a:t>Dědič</a:t>
            </a:r>
            <a:r>
              <a:rPr lang="cs-CZ" dirty="0" smtClean="0"/>
              <a:t>, </a:t>
            </a:r>
            <a:r>
              <a:rPr lang="cs-CZ" u="sng" dirty="0" smtClean="0"/>
              <a:t>Dana </a:t>
            </a:r>
            <a:r>
              <a:rPr lang="cs-CZ" u="sng" dirty="0" err="1" smtClean="0"/>
              <a:t>Eklová</a:t>
            </a:r>
            <a:r>
              <a:rPr lang="cs-CZ" dirty="0" smtClean="0"/>
              <a:t>, René </a:t>
            </a:r>
            <a:r>
              <a:rPr lang="cs-CZ" dirty="0" err="1" smtClean="0"/>
              <a:t>Kühn</a:t>
            </a:r>
            <a:r>
              <a:rPr lang="cs-CZ" dirty="0" smtClean="0"/>
              <a:t>, </a:t>
            </a:r>
            <a:r>
              <a:rPr lang="cs-CZ" u="sng" dirty="0" smtClean="0"/>
              <a:t>Antonín </a:t>
            </a:r>
            <a:r>
              <a:rPr lang="cs-CZ" u="sng" dirty="0" err="1" smtClean="0"/>
              <a:t>Bajaja</a:t>
            </a:r>
            <a:r>
              <a:rPr lang="cs-CZ" dirty="0" smtClean="0"/>
              <a:t>, Jan Brandejs, Michal </a:t>
            </a:r>
            <a:r>
              <a:rPr lang="cs-CZ" dirty="0" err="1" smtClean="0"/>
              <a:t>Jankovec</a:t>
            </a:r>
            <a:r>
              <a:rPr lang="cs-CZ" dirty="0" smtClean="0"/>
              <a:t>, Petr Koutný, Jiří Kratochvíl, </a:t>
            </a:r>
            <a:r>
              <a:rPr lang="cs-CZ" u="sng" dirty="0" smtClean="0"/>
              <a:t>Radek </a:t>
            </a:r>
            <a:r>
              <a:rPr lang="cs-CZ" u="sng" dirty="0" err="1" smtClean="0"/>
              <a:t>Mezuláník</a:t>
            </a:r>
            <a:r>
              <a:rPr lang="cs-CZ" dirty="0" smtClean="0"/>
              <a:t>, Josef </a:t>
            </a:r>
            <a:r>
              <a:rPr lang="cs-CZ" dirty="0" err="1" smtClean="0"/>
              <a:t>Pavlata</a:t>
            </a:r>
            <a:r>
              <a:rPr lang="cs-CZ" dirty="0" smtClean="0"/>
              <a:t>, </a:t>
            </a:r>
            <a:r>
              <a:rPr lang="cs-CZ" u="sng" dirty="0" smtClean="0"/>
              <a:t>Jiří </a:t>
            </a:r>
            <a:r>
              <a:rPr lang="cs-CZ" u="sng" dirty="0" err="1" smtClean="0"/>
              <a:t>Presl</a:t>
            </a:r>
            <a:r>
              <a:rPr lang="cs-CZ" dirty="0" smtClean="0"/>
              <a:t>, Jan Prokeš, Jiří </a:t>
            </a:r>
            <a:r>
              <a:rPr lang="cs-CZ" dirty="0" err="1" smtClean="0"/>
              <a:t>Závozda</a:t>
            </a:r>
            <a:r>
              <a:rPr lang="cs-CZ" dirty="0" smtClean="0"/>
              <a:t>  </a:t>
            </a:r>
          </a:p>
          <a:p>
            <a:pPr algn="r"/>
            <a:r>
              <a:rPr lang="cs-CZ" sz="1400" dirty="0" smtClean="0"/>
              <a:t>jedno místo neobsazené, podtrženým končí mandát</a:t>
            </a:r>
            <a:endParaRPr lang="cs-CZ" dirty="0" smtClean="0"/>
          </a:p>
          <a:p>
            <a:pPr algn="l"/>
            <a:endParaRPr lang="cs-CZ" dirty="0" smtClean="0"/>
          </a:p>
          <a:p>
            <a:pPr algn="l"/>
            <a:r>
              <a:rPr lang="cs-CZ" sz="1400" dirty="0" smtClean="0"/>
              <a:t>Také zákon o </a:t>
            </a:r>
            <a:r>
              <a:rPr lang="cs-CZ" sz="1400" dirty="0" err="1" smtClean="0"/>
              <a:t>ČRo</a:t>
            </a:r>
            <a:r>
              <a:rPr lang="cs-CZ" sz="1400" dirty="0" smtClean="0"/>
              <a:t> se po televizní krizi měnil – novela zákona z  května 2002 změnila po „televizním“ vzoru navrhování členů Rady, nicméně Rada </a:t>
            </a:r>
            <a:r>
              <a:rPr lang="cs-CZ" sz="1400" dirty="0" err="1" smtClean="0"/>
              <a:t>Čro</a:t>
            </a:r>
            <a:r>
              <a:rPr lang="cs-CZ" sz="1400" dirty="0" smtClean="0"/>
              <a:t> zůstala v počtu devět</a:t>
            </a:r>
          </a:p>
          <a:p>
            <a:pPr algn="l"/>
            <a:endParaRPr lang="cs-CZ" dirty="0" smtClean="0"/>
          </a:p>
          <a:p>
            <a:pPr algn="l"/>
            <a:r>
              <a:rPr lang="cs-CZ" b="1" dirty="0" smtClean="0">
                <a:solidFill>
                  <a:srgbClr val="FFFF00"/>
                </a:solidFill>
              </a:rPr>
              <a:t>Rada </a:t>
            </a:r>
            <a:r>
              <a:rPr lang="cs-CZ" b="1" dirty="0" err="1" smtClean="0">
                <a:solidFill>
                  <a:srgbClr val="FFFF00"/>
                </a:solidFill>
              </a:rPr>
              <a:t>ČRo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</a:p>
          <a:p>
            <a:pPr algn="l"/>
            <a:r>
              <a:rPr lang="cs-CZ" u="sng" dirty="0" smtClean="0"/>
              <a:t>Tomáš </a:t>
            </a:r>
            <a:r>
              <a:rPr lang="cs-CZ" u="sng" dirty="0" err="1" smtClean="0"/>
              <a:t>Ratiborský</a:t>
            </a:r>
            <a:r>
              <a:rPr lang="cs-CZ" u="sng" dirty="0" smtClean="0"/>
              <a:t> </a:t>
            </a:r>
            <a:r>
              <a:rPr lang="cs-CZ" dirty="0" smtClean="0"/>
              <a:t>(předseda), Michal Stehlík, </a:t>
            </a:r>
            <a:r>
              <a:rPr lang="cs-CZ" u="sng" dirty="0" smtClean="0"/>
              <a:t>Bohuš Zoubek</a:t>
            </a:r>
            <a:r>
              <a:rPr lang="cs-CZ" dirty="0" smtClean="0"/>
              <a:t>, Petr Šafařík, Milan Badal, Ervín </a:t>
            </a:r>
            <a:r>
              <a:rPr lang="cs-CZ" dirty="0" err="1" smtClean="0"/>
              <a:t>Kukuczka</a:t>
            </a:r>
            <a:r>
              <a:rPr lang="cs-CZ" dirty="0" smtClean="0"/>
              <a:t>, Ivan Tesař, Tomáš Kňourek</a:t>
            </a:r>
          </a:p>
          <a:p>
            <a:pPr algn="r"/>
            <a:r>
              <a:rPr lang="cs-CZ" sz="1400" dirty="0" smtClean="0"/>
              <a:t>jedno místo neobsazené, podtrženým končí mandát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Možnost odvolání Rady jako celku Sněmovnou je stejné u ČT i </a:t>
            </a:r>
            <a:r>
              <a:rPr lang="cs-CZ" dirty="0" err="1" smtClean="0"/>
              <a:t>ČRo</a:t>
            </a:r>
            <a:r>
              <a:rPr lang="cs-CZ" dirty="0" smtClean="0"/>
              <a:t>:</a:t>
            </a:r>
          </a:p>
          <a:p>
            <a:pPr algn="l"/>
            <a:r>
              <a:rPr lang="cs-CZ" sz="1400" b="1" dirty="0" smtClean="0"/>
              <a:t>(3)</a:t>
            </a:r>
            <a:r>
              <a:rPr lang="cs-CZ" sz="1400" dirty="0" smtClean="0"/>
              <a:t> Poslanecká sněmovna může Radu odvolat, neplní-li Rada opakovaně své povinnosti stanovené tímto zákonem, nebo pokud Poslanecká sněmovna </a:t>
            </a:r>
            <a:r>
              <a:rPr lang="cs-CZ" sz="1400" dirty="0" smtClean="0">
                <a:solidFill>
                  <a:srgbClr val="FF3300"/>
                </a:solidFill>
              </a:rPr>
              <a:t>dvakrát po sobě neschválí Výroční zprávu o činnosti České televize</a:t>
            </a:r>
            <a:r>
              <a:rPr lang="cs-CZ" sz="1400" dirty="0" smtClean="0"/>
              <a:t> nebo Výroční zprávu o hospodaření České televize.</a:t>
            </a:r>
          </a:p>
          <a:p>
            <a:pPr algn="l"/>
            <a:r>
              <a:rPr lang="cs-CZ" sz="1400" b="1" dirty="0" smtClean="0"/>
              <a:t>(3)</a:t>
            </a:r>
            <a:r>
              <a:rPr lang="cs-CZ" sz="1400" dirty="0" smtClean="0"/>
              <a:t> Poslanecká sněmovna může Radu odvolat, neplní-li Rada opakovaně své povinnosti stanovené tímto zákonem nebo pokud Poslanecká sněmovna </a:t>
            </a:r>
            <a:r>
              <a:rPr lang="cs-CZ" sz="1400" dirty="0" smtClean="0">
                <a:solidFill>
                  <a:srgbClr val="FF3300"/>
                </a:solidFill>
              </a:rPr>
              <a:t>dvakrát po sobě neschválí Výroční zprávu o činnosti Českého rozhlasu</a:t>
            </a:r>
            <a:r>
              <a:rPr lang="cs-CZ" sz="1400" dirty="0" smtClean="0"/>
              <a:t> nebo Výroční zprávu o hospodaření Českého rozhlasu.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ovéPole 2"/>
          <p:cNvSpPr txBox="1">
            <a:spLocks noChangeArrowheads="1"/>
          </p:cNvSpPr>
          <p:nvPr/>
        </p:nvSpPr>
        <p:spPr bwMode="auto">
          <a:xfrm>
            <a:off x="539552" y="332656"/>
            <a:ext cx="8424936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endParaRPr lang="cs-CZ" dirty="0"/>
          </a:p>
          <a:p>
            <a:pPr algn="l"/>
            <a:r>
              <a:rPr lang="cs-CZ" dirty="0"/>
              <a:t>Po roce 2003 četné pokusy o tzv. trojnožku (Dostál) a dvojnožku (Senát</a:t>
            </a:r>
            <a:r>
              <a:rPr lang="cs-CZ" dirty="0" smtClean="0"/>
              <a:t>), všechny byly neúspěšné.</a:t>
            </a:r>
          </a:p>
          <a:p>
            <a:pPr algn="l"/>
            <a:r>
              <a:rPr lang="cs-CZ" dirty="0" smtClean="0"/>
              <a:t>Studentská </a:t>
            </a:r>
            <a:r>
              <a:rPr lang="cs-CZ" dirty="0"/>
              <a:t>iniciativa Inventura </a:t>
            </a:r>
            <a:r>
              <a:rPr lang="cs-CZ" dirty="0" smtClean="0"/>
              <a:t>demokracie požadovala změnu nominace mediálních rad,  </a:t>
            </a:r>
            <a:r>
              <a:rPr lang="cs-CZ" dirty="0"/>
              <a:t>2009  Strana Zelených vychází jejím požadavkům vstříc  - návrh zákona – 9 členů (Senát, Sněmovna, prezident) - neprošel</a:t>
            </a:r>
          </a:p>
          <a:p>
            <a:pPr algn="l"/>
            <a:endParaRPr lang="cs-CZ" dirty="0"/>
          </a:p>
          <a:p>
            <a:pPr algn="l"/>
            <a:r>
              <a:rPr lang="cs-CZ" u="sng" dirty="0" smtClean="0"/>
              <a:t>můj názor: změna </a:t>
            </a:r>
            <a:r>
              <a:rPr lang="cs-CZ" u="sng" dirty="0"/>
              <a:t>volby a odvolávání mediálních rad </a:t>
            </a:r>
            <a:r>
              <a:rPr lang="cs-CZ" u="sng" dirty="0" smtClean="0"/>
              <a:t>řeší </a:t>
            </a:r>
            <a:r>
              <a:rPr lang="cs-CZ" u="sng" dirty="0"/>
              <a:t>problémy fungování  veřejnoprávních médií jen částečně</a:t>
            </a:r>
          </a:p>
          <a:p>
            <a:pPr algn="l"/>
            <a:endParaRPr lang="cs-CZ" dirty="0"/>
          </a:p>
          <a:p>
            <a:pPr algn="l"/>
            <a:r>
              <a:rPr lang="cs-CZ" b="1" dirty="0">
                <a:solidFill>
                  <a:srgbClr val="FF3300"/>
                </a:solidFill>
              </a:rPr>
              <a:t>některé problémy jsou </a:t>
            </a:r>
            <a:r>
              <a:rPr lang="cs-CZ" b="1" dirty="0" smtClean="0">
                <a:solidFill>
                  <a:srgbClr val="FF3300"/>
                </a:solidFill>
              </a:rPr>
              <a:t>systémové a provokují </a:t>
            </a:r>
            <a:r>
              <a:rPr lang="cs-CZ" b="1" dirty="0">
                <a:solidFill>
                  <a:srgbClr val="FF3300"/>
                </a:solidFill>
              </a:rPr>
              <a:t>otázky:</a:t>
            </a:r>
          </a:p>
          <a:p>
            <a:pPr algn="l"/>
            <a:endParaRPr lang="cs-CZ" dirty="0"/>
          </a:p>
          <a:p>
            <a:pPr algn="l"/>
            <a:r>
              <a:rPr lang="cs-CZ" dirty="0">
                <a:solidFill>
                  <a:srgbClr val="FFFF00"/>
                </a:solidFill>
              </a:rPr>
              <a:t>jsou </a:t>
            </a:r>
            <a:r>
              <a:rPr lang="cs-CZ" dirty="0" smtClean="0">
                <a:solidFill>
                  <a:srgbClr val="FFFF00"/>
                </a:solidFill>
              </a:rPr>
              <a:t>Rady ČT a </a:t>
            </a:r>
            <a:r>
              <a:rPr lang="cs-CZ" dirty="0" err="1" smtClean="0">
                <a:solidFill>
                  <a:srgbClr val="FFFF00"/>
                </a:solidFill>
              </a:rPr>
              <a:t>ČRo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>
                <a:solidFill>
                  <a:srgbClr val="FFFF00"/>
                </a:solidFill>
              </a:rPr>
              <a:t>orgánem dozorčím? nebo správním?</a:t>
            </a:r>
          </a:p>
          <a:p>
            <a:pPr algn="l"/>
            <a:endParaRPr lang="cs-CZ" dirty="0" smtClean="0">
              <a:solidFill>
                <a:srgbClr val="FFFF00"/>
              </a:solidFill>
            </a:endParaRPr>
          </a:p>
          <a:p>
            <a:pPr algn="l"/>
            <a:r>
              <a:rPr lang="cs-CZ" dirty="0" smtClean="0">
                <a:solidFill>
                  <a:srgbClr val="FFFF00"/>
                </a:solidFill>
              </a:rPr>
              <a:t>kdo a jak by měl jmenovat jejich členy?</a:t>
            </a:r>
          </a:p>
          <a:p>
            <a:pPr algn="l"/>
            <a:endParaRPr lang="cs-CZ" dirty="0">
              <a:solidFill>
                <a:srgbClr val="FFFF00"/>
              </a:solidFill>
            </a:endParaRPr>
          </a:p>
          <a:p>
            <a:pPr algn="l"/>
            <a:r>
              <a:rPr lang="cs-CZ" dirty="0">
                <a:solidFill>
                  <a:srgbClr val="FFFF00"/>
                </a:solidFill>
              </a:rPr>
              <a:t>měly by být obsazovány zástupci široké veřejnosti nebo odborníky?</a:t>
            </a:r>
          </a:p>
          <a:p>
            <a:pPr algn="l"/>
            <a:endParaRPr lang="cs-CZ" dirty="0">
              <a:solidFill>
                <a:srgbClr val="FFFF00"/>
              </a:solidFill>
            </a:endParaRPr>
          </a:p>
          <a:p>
            <a:pPr algn="l"/>
            <a:r>
              <a:rPr lang="cs-CZ" dirty="0">
                <a:solidFill>
                  <a:srgbClr val="FFFF00"/>
                </a:solidFill>
              </a:rPr>
              <a:t>měla by být činnost členů </a:t>
            </a:r>
            <a:r>
              <a:rPr lang="cs-CZ" dirty="0" smtClean="0">
                <a:solidFill>
                  <a:srgbClr val="FFFF00"/>
                </a:solidFill>
              </a:rPr>
              <a:t>Rady </a:t>
            </a:r>
            <a:r>
              <a:rPr lang="cs-CZ" dirty="0">
                <a:solidFill>
                  <a:srgbClr val="FFFF00"/>
                </a:solidFill>
              </a:rPr>
              <a:t>honorována </a:t>
            </a:r>
            <a:r>
              <a:rPr lang="cs-CZ" dirty="0" smtClean="0">
                <a:solidFill>
                  <a:srgbClr val="FFFF00"/>
                </a:solidFill>
              </a:rPr>
              <a:t>platem nebo náhradami za vykonávání veřejné funkce?</a:t>
            </a:r>
          </a:p>
          <a:p>
            <a:pPr algn="l"/>
            <a:endParaRPr lang="cs-CZ" sz="1400" dirty="0" smtClean="0"/>
          </a:p>
          <a:p>
            <a:pPr algn="l"/>
            <a:r>
              <a:rPr lang="cs-CZ" sz="1400" dirty="0" smtClean="0"/>
              <a:t>(Současný stav – ČT a </a:t>
            </a:r>
            <a:r>
              <a:rPr lang="cs-CZ" sz="1400" dirty="0" err="1" smtClean="0"/>
              <a:t>Čro</a:t>
            </a:r>
            <a:r>
              <a:rPr lang="cs-CZ" sz="1400" dirty="0" smtClean="0"/>
              <a:t> vyplácejí členu Rady 80 %, místopředsedovi 103 % a předsedovi Rady 127 % průměrného měsíčního platu organizace.)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95288" y="1147763"/>
            <a:ext cx="2520950" cy="454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pl-PL" sz="1400" b="1" dirty="0"/>
              <a:t>Stav roku 1992</a:t>
            </a:r>
          </a:p>
          <a:p>
            <a:pPr algn="l">
              <a:defRPr/>
            </a:pPr>
            <a:endParaRPr lang="pl-PL" sz="1100" dirty="0"/>
          </a:p>
          <a:p>
            <a:pPr algn="l">
              <a:defRPr/>
            </a:pPr>
            <a:r>
              <a:rPr lang="pl-PL" sz="1100" dirty="0"/>
              <a:t>(1) Do púsobnosti Rady náleží:</a:t>
            </a:r>
          </a:p>
          <a:p>
            <a:pPr indent="-228600" algn="l">
              <a:defRPr/>
            </a:pPr>
            <a:r>
              <a:rPr lang="cs-CZ" sz="1100" dirty="0"/>
              <a:t>a) </a:t>
            </a:r>
            <a:r>
              <a:rPr lang="cs-CZ" sz="1100" b="1" dirty="0"/>
              <a:t>jmenovat a odvolávat generálního </a:t>
            </a:r>
            <a:r>
              <a:rPr lang="cs-CZ" sz="1100" dirty="0"/>
              <a:t>ředitele České televize (dále jen „ředitel“) a na jeho návrh ředitele televizních studií</a:t>
            </a:r>
          </a:p>
          <a:p>
            <a:pPr marL="228600" indent="-228600" algn="l">
              <a:defRPr/>
            </a:pPr>
            <a:r>
              <a:rPr lang="cs-CZ" sz="1100" dirty="0"/>
              <a:t>b) schvalovat rozpočet a závěrečný účet České televize</a:t>
            </a:r>
          </a:p>
          <a:p>
            <a:pPr algn="l">
              <a:defRPr/>
            </a:pPr>
            <a:r>
              <a:rPr lang="cs-CZ" sz="1100" dirty="0"/>
              <a:t>c) schvalovat na návrh ředitele Statut České televize,</a:t>
            </a:r>
          </a:p>
          <a:p>
            <a:pPr algn="l">
              <a:defRPr/>
            </a:pPr>
            <a:r>
              <a:rPr lang="cs-CZ" sz="1100" dirty="0"/>
              <a:t>d) zřizovat a zrušovat televizní studia České televize</a:t>
            </a:r>
          </a:p>
          <a:p>
            <a:pPr algn="l">
              <a:defRPr/>
            </a:pPr>
            <a:r>
              <a:rPr lang="cs-CZ" sz="1100" dirty="0"/>
              <a:t>(dále jen „televizní studia“), s výjimkou Televizního </a:t>
            </a:r>
            <a:r>
              <a:rPr lang="it-IT" sz="1100" dirty="0"/>
              <a:t>studia Praha, Televiz</a:t>
            </a:r>
            <a:r>
              <a:rPr lang="cs-CZ" sz="1100" dirty="0"/>
              <a:t>ní</a:t>
            </a:r>
            <a:r>
              <a:rPr lang="it-IT" sz="1100" dirty="0"/>
              <a:t>ho studia Brno a Televizn</a:t>
            </a:r>
            <a:r>
              <a:rPr lang="cs-CZ" sz="1100" dirty="0" err="1"/>
              <a:t>ího</a:t>
            </a:r>
            <a:r>
              <a:rPr lang="cs-CZ" sz="1100" dirty="0"/>
              <a:t> studia Ostrava,</a:t>
            </a:r>
          </a:p>
          <a:p>
            <a:pPr algn="l">
              <a:defRPr/>
            </a:pPr>
            <a:r>
              <a:rPr lang="cs-CZ" sz="1100" dirty="0"/>
              <a:t>e) rozhodovat o stížnostech týkajících se ředitele</a:t>
            </a:r>
          </a:p>
          <a:p>
            <a:pPr algn="l">
              <a:defRPr/>
            </a:pPr>
            <a:r>
              <a:rPr lang="cs-CZ" sz="1100" dirty="0"/>
              <a:t>(2) Rada předkládá České národní radě výroční zprávu o činnosti a hospodaření České televize. Rada hospodaří podle vlastního rozpočtu.</a:t>
            </a:r>
          </a:p>
          <a:p>
            <a:pPr algn="l">
              <a:defRPr/>
            </a:pPr>
            <a:r>
              <a:rPr lang="pl-PL" sz="1100" dirty="0"/>
              <a:t>(3) Náklady na činnost Rady a odměny jejích členů</a:t>
            </a:r>
            <a:r>
              <a:rPr lang="cs-CZ" sz="1100" dirty="0"/>
              <a:t> se hradí z prostředků České televize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203848" y="523713"/>
            <a:ext cx="5616575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cs-CZ" sz="1400" b="1" dirty="0"/>
              <a:t>Stav roku </a:t>
            </a:r>
            <a:r>
              <a:rPr lang="cs-CZ" sz="1400" b="1" dirty="0" smtClean="0"/>
              <a:t>2014 </a:t>
            </a:r>
            <a:r>
              <a:rPr lang="cs-CZ" sz="1400" b="1" dirty="0"/>
              <a:t>(po novele z roku 2001) </a:t>
            </a:r>
          </a:p>
          <a:p>
            <a:pPr algn="l"/>
            <a:endParaRPr lang="cs-CZ" sz="1100" dirty="0"/>
          </a:p>
          <a:p>
            <a:pPr algn="l"/>
            <a:r>
              <a:rPr lang="cs-CZ" sz="1100" dirty="0"/>
              <a:t>(1) Do působnosti Rady náleží:</a:t>
            </a:r>
          </a:p>
          <a:p>
            <a:pPr algn="l"/>
            <a:r>
              <a:rPr lang="cs-CZ" sz="1100" dirty="0"/>
              <a:t> a</a:t>
            </a:r>
            <a:r>
              <a:rPr lang="cs-CZ" sz="1100" b="1" dirty="0">
                <a:solidFill>
                  <a:srgbClr val="FFFF00"/>
                </a:solidFill>
              </a:rPr>
              <a:t>) jmenovat a odvolávat generálního ředitele </a:t>
            </a:r>
            <a:r>
              <a:rPr lang="cs-CZ" sz="1100" dirty="0"/>
              <a:t>a na jeho návrh </a:t>
            </a:r>
            <a:r>
              <a:rPr lang="cs-CZ" sz="1100" b="1" dirty="0">
                <a:solidFill>
                  <a:srgbClr val="FFFF00"/>
                </a:solidFill>
              </a:rPr>
              <a:t>ředitele televizních studií</a:t>
            </a:r>
            <a:r>
              <a:rPr lang="cs-CZ" sz="1100" dirty="0"/>
              <a:t>; rozhodnutí o odvolání generálního ředitele musí být písemně odůvodněno a nejpozději do 7 dnů ode dne jeho doručení generálnímu řediteli uveřejněno Radou způsobem umožňujícím dálkový přístup,</a:t>
            </a:r>
          </a:p>
          <a:p>
            <a:pPr algn="l"/>
            <a:r>
              <a:rPr lang="cs-CZ" sz="1100" dirty="0"/>
              <a:t> b) </a:t>
            </a:r>
            <a:r>
              <a:rPr lang="cs-CZ" sz="1100" b="1" dirty="0">
                <a:solidFill>
                  <a:srgbClr val="FFFF00"/>
                </a:solidFill>
              </a:rPr>
              <a:t>schvalovat rozpočet České televize</a:t>
            </a:r>
            <a:r>
              <a:rPr lang="cs-CZ" sz="1100" dirty="0"/>
              <a:t>, přehled pohledávek a závazků a účetní závěrku České televize podle zvláštního právního předpisu, ověřenou auditorem podle zvláštního právního předpisu; do doby schválení rozpočtu hospodaří Česká televize podle svého dlouhodobého plánu ekonomického rozvoje,</a:t>
            </a:r>
          </a:p>
          <a:p>
            <a:pPr algn="l"/>
            <a:r>
              <a:rPr lang="cs-CZ" sz="1100" dirty="0"/>
              <a:t> c) kontrolovat účelné a hospodárné využívání finančních zdrojů a majetku České televize podle schváleného rozpočtu a na zjištěné nedostatky písemně upozorňovat generálního ředitele,</a:t>
            </a:r>
          </a:p>
          <a:p>
            <a:pPr algn="l"/>
            <a:r>
              <a:rPr lang="cs-CZ" sz="1100" dirty="0"/>
              <a:t> d) sledovat naplňování požadavků práva Evropských společenství na transparentnost finančních vztahů v České televizi,</a:t>
            </a:r>
          </a:p>
          <a:p>
            <a:pPr algn="l"/>
            <a:r>
              <a:rPr lang="cs-CZ" sz="1100" dirty="0"/>
              <a:t> e) schvalovat na návrh generálního ředitele </a:t>
            </a:r>
            <a:r>
              <a:rPr lang="cs-CZ" sz="1100" b="1" dirty="0">
                <a:solidFill>
                  <a:srgbClr val="FFFF00"/>
                </a:solidFill>
              </a:rPr>
              <a:t>Statut České televize</a:t>
            </a:r>
            <a:r>
              <a:rPr lang="cs-CZ" sz="1100" dirty="0"/>
              <a:t>, </a:t>
            </a:r>
          </a:p>
          <a:p>
            <a:pPr algn="l"/>
            <a:r>
              <a:rPr lang="cs-CZ" sz="1100" dirty="0"/>
              <a:t>f) předkládat Poslanecké sněmovně ke schválení </a:t>
            </a:r>
            <a:r>
              <a:rPr lang="cs-CZ" sz="1100" b="1" dirty="0">
                <a:solidFill>
                  <a:srgbClr val="FFFF00"/>
                </a:solidFill>
              </a:rPr>
              <a:t>Kodex České televize</a:t>
            </a:r>
            <a:r>
              <a:rPr lang="cs-CZ" sz="1100" dirty="0"/>
              <a:t>, který stanoví zásady naplňování veřejné služby v oblasti televizního vysílání; porušení Kodexu České televize je kvalifikováno jako porušení pracovní kázně podle zvláštního zákona,</a:t>
            </a:r>
          </a:p>
          <a:p>
            <a:pPr algn="l"/>
            <a:r>
              <a:rPr lang="cs-CZ" sz="1100" dirty="0"/>
              <a:t> g) schvalovat návrhy generálního ředitele </a:t>
            </a:r>
            <a:r>
              <a:rPr lang="cs-CZ" sz="1100" b="1" dirty="0">
                <a:solidFill>
                  <a:srgbClr val="FFFF00"/>
                </a:solidFill>
              </a:rPr>
              <a:t>na zřizování nebo zrušení televizních studií </a:t>
            </a:r>
            <a:r>
              <a:rPr lang="cs-CZ" sz="1100" dirty="0"/>
              <a:t>(§ 9 odst. 9) a návrhy podle § 9 odst. 8,</a:t>
            </a:r>
          </a:p>
          <a:p>
            <a:pPr algn="l"/>
            <a:r>
              <a:rPr lang="cs-CZ" sz="1100" dirty="0"/>
              <a:t> h) rozhodovat o stížnostech týkajících se generálního ředitele,</a:t>
            </a:r>
          </a:p>
          <a:p>
            <a:pPr algn="l"/>
            <a:r>
              <a:rPr lang="cs-CZ" sz="1100" dirty="0"/>
              <a:t> i) dohlížet na plnění úkolů veřejné služby v oblasti televizního vysílání (§ 2 a 3) a na naplňování zásad vyplývajících z Kodexu České televize a za tím účelem vydávat stanoviska a doporučení týkající se programové nabídky,</a:t>
            </a:r>
          </a:p>
          <a:p>
            <a:pPr algn="l"/>
            <a:r>
              <a:rPr lang="cs-CZ" sz="1100" dirty="0"/>
              <a:t> j) </a:t>
            </a:r>
            <a:r>
              <a:rPr lang="cs-CZ" sz="1100" b="1" dirty="0">
                <a:solidFill>
                  <a:srgbClr val="FFFF00"/>
                </a:solidFill>
              </a:rPr>
              <a:t>schvalovat dlouhodobé plány</a:t>
            </a:r>
            <a:r>
              <a:rPr lang="cs-CZ" sz="1100" dirty="0"/>
              <a:t> programového, technického a ekonomického</a:t>
            </a:r>
          </a:p>
          <a:p>
            <a:pPr algn="l"/>
            <a:r>
              <a:rPr lang="cs-CZ" sz="1100" dirty="0"/>
              <a:t> rozvoje, </a:t>
            </a:r>
          </a:p>
          <a:p>
            <a:pPr algn="l"/>
            <a:r>
              <a:rPr lang="cs-CZ" sz="1100" dirty="0"/>
              <a:t>k) </a:t>
            </a:r>
            <a:r>
              <a:rPr lang="cs-CZ" sz="1100" b="1" dirty="0">
                <a:solidFill>
                  <a:srgbClr val="FFFF00"/>
                </a:solidFill>
              </a:rPr>
              <a:t>zřizovat dozorčí komisi (§ 8a</a:t>
            </a:r>
            <a:r>
              <a:rPr lang="cs-CZ" sz="1100" b="1" dirty="0"/>
              <a:t>), </a:t>
            </a:r>
            <a:r>
              <a:rPr lang="cs-CZ" sz="1100" dirty="0"/>
              <a:t>schvalovat její kontrolní řád (§ 8a odst. 7) a stanovit výši odměn členů dozorčí komise (§ 8b odst. 4),</a:t>
            </a:r>
          </a:p>
          <a:p>
            <a:pPr algn="l"/>
            <a:r>
              <a:rPr lang="cs-CZ" sz="1100" dirty="0"/>
              <a:t> l) </a:t>
            </a:r>
            <a:r>
              <a:rPr lang="cs-CZ" sz="1100" b="1" dirty="0">
                <a:solidFill>
                  <a:srgbClr val="FFFF00"/>
                </a:solidFill>
              </a:rPr>
              <a:t>určovat mzdu </a:t>
            </a:r>
            <a:r>
              <a:rPr lang="cs-CZ" sz="1100" dirty="0"/>
              <a:t>generálního ředitele</a:t>
            </a:r>
            <a:r>
              <a:rPr lang="cs-CZ" sz="1100" dirty="0" smtClean="0"/>
              <a:t>.</a:t>
            </a:r>
          </a:p>
          <a:p>
            <a:pPr algn="l"/>
            <a:endParaRPr lang="cs-CZ" sz="1100" dirty="0" smtClean="0"/>
          </a:p>
          <a:p>
            <a:pPr algn="l"/>
            <a:r>
              <a:rPr lang="cs-CZ" sz="1100" b="1" dirty="0" smtClean="0">
                <a:solidFill>
                  <a:srgbClr val="FFFF00"/>
                </a:solidFill>
              </a:rPr>
              <a:t>(4) Rada ani její členové nesmějí přímo zasahovat do výroby a vysílání televizních pořadů.</a:t>
            </a:r>
            <a:endParaRPr lang="cs-CZ" sz="1100" b="1" dirty="0">
              <a:solidFill>
                <a:srgbClr val="FFFF00"/>
              </a:solidFill>
            </a:endParaRPr>
          </a:p>
          <a:p>
            <a:pPr algn="l"/>
            <a:endParaRPr lang="cs-CZ" sz="1100" dirty="0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539750" y="692150"/>
            <a:ext cx="1108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Rada ČT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2519363" cy="47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pl-PL" sz="1400" b="1" dirty="0"/>
              <a:t>Stav roku 1992</a:t>
            </a:r>
          </a:p>
          <a:p>
            <a:pPr algn="l">
              <a:defRPr/>
            </a:pPr>
            <a:r>
              <a:rPr lang="pl-PL" sz="1100" dirty="0"/>
              <a:t>(1) Do púsobnosti Rady náleží:</a:t>
            </a:r>
          </a:p>
          <a:p>
            <a:pPr indent="-228600" algn="l">
              <a:defRPr/>
            </a:pPr>
            <a:r>
              <a:rPr lang="cs-CZ" sz="1100" dirty="0"/>
              <a:t>a) </a:t>
            </a:r>
            <a:r>
              <a:rPr lang="cs-CZ" sz="1100" b="1" dirty="0"/>
              <a:t>jmenovat a odvolávat generálního </a:t>
            </a:r>
            <a:r>
              <a:rPr lang="cs-CZ" sz="1100" dirty="0"/>
              <a:t>ředitele Českého rozhlasu (dále jen „ředitel“) a na jeho návrh ředitele rozhlasových studií</a:t>
            </a:r>
          </a:p>
          <a:p>
            <a:pPr marL="228600" indent="-228600" algn="l">
              <a:defRPr/>
            </a:pPr>
            <a:r>
              <a:rPr lang="cs-CZ" sz="1100" dirty="0"/>
              <a:t>b) schvalovat rozpočet a závěrečný</a:t>
            </a:r>
          </a:p>
          <a:p>
            <a:pPr marL="228600" indent="-228600" algn="l">
              <a:defRPr/>
            </a:pPr>
            <a:r>
              <a:rPr lang="cs-CZ" sz="1100" dirty="0"/>
              <a:t>účet Českého rozhlasu</a:t>
            </a:r>
          </a:p>
          <a:p>
            <a:pPr algn="l">
              <a:defRPr/>
            </a:pPr>
            <a:r>
              <a:rPr lang="cs-CZ" sz="1100" dirty="0"/>
              <a:t>c) schvalovat na návrh ředitele Statut Českého rozhlasu,</a:t>
            </a:r>
          </a:p>
          <a:p>
            <a:pPr algn="l">
              <a:defRPr/>
            </a:pPr>
            <a:r>
              <a:rPr lang="cs-CZ" sz="1100" dirty="0"/>
              <a:t>d) zřizovat a zrušovat regionální rozhlasová studia Českého rozhlasu</a:t>
            </a:r>
          </a:p>
          <a:p>
            <a:pPr algn="l">
              <a:defRPr/>
            </a:pPr>
            <a:r>
              <a:rPr lang="cs-CZ" sz="1100" dirty="0"/>
              <a:t>(dále jen „rozhlasová studia“), s výjimkou rozhlasových studií v Plzni, v Českých Budějovicích, v Praze, v Ústí nad Labem, v Hradci Králové, v Brně a v Ostravě.</a:t>
            </a:r>
          </a:p>
          <a:p>
            <a:pPr algn="l">
              <a:defRPr/>
            </a:pPr>
            <a:r>
              <a:rPr lang="cs-CZ" sz="1100" dirty="0"/>
              <a:t>e) rozhodovat o stížnostech týkajících se ředitele</a:t>
            </a:r>
          </a:p>
          <a:p>
            <a:pPr algn="l">
              <a:defRPr/>
            </a:pPr>
            <a:r>
              <a:rPr lang="cs-CZ" sz="1100" dirty="0"/>
              <a:t>(2) Rada předkládá České národní radě výroční zprávu o činnosti a hospodaření Českého rozhlasu. Rada hospodaří podle vlastního rozpočtu.</a:t>
            </a:r>
          </a:p>
          <a:p>
            <a:pPr algn="l">
              <a:defRPr/>
            </a:pPr>
            <a:r>
              <a:rPr lang="pl-PL" sz="1100" dirty="0"/>
              <a:t>(3) Náklady na činnost Rady a odměny jejích členů</a:t>
            </a:r>
            <a:r>
              <a:rPr lang="cs-CZ" sz="1100" dirty="0"/>
              <a:t> se hradí z prostředků Českého rozhlasu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47864" y="980728"/>
            <a:ext cx="561498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cs-CZ" sz="1400" b="1" dirty="0"/>
              <a:t>Stav roku </a:t>
            </a:r>
            <a:r>
              <a:rPr lang="cs-CZ" sz="1400" b="1" dirty="0" smtClean="0"/>
              <a:t>2014 </a:t>
            </a:r>
            <a:r>
              <a:rPr lang="cs-CZ" sz="1400" b="1" dirty="0"/>
              <a:t>(po novele z roku 2002) </a:t>
            </a:r>
          </a:p>
          <a:p>
            <a:pPr algn="l">
              <a:defRPr/>
            </a:pPr>
            <a:endParaRPr lang="cs-CZ" sz="1100" dirty="0"/>
          </a:p>
          <a:p>
            <a:pPr indent="-228600" algn="l">
              <a:defRPr/>
            </a:pPr>
            <a:r>
              <a:rPr lang="cs-CZ" sz="1100" dirty="0"/>
              <a:t>(1) Do působnosti Rady náleží:</a:t>
            </a:r>
          </a:p>
          <a:p>
            <a:pPr indent="-228600" algn="l">
              <a:defRPr/>
            </a:pPr>
            <a:r>
              <a:rPr lang="cs-CZ" sz="1100" dirty="0"/>
              <a:t> a)</a:t>
            </a:r>
            <a:r>
              <a:rPr lang="cs-CZ" sz="1100" b="1" dirty="0">
                <a:solidFill>
                  <a:srgbClr val="FFFF00"/>
                </a:solidFill>
              </a:rPr>
              <a:t> jmenovat a odvolávat generálního ředitele</a:t>
            </a:r>
            <a:r>
              <a:rPr lang="cs-CZ" sz="1100" dirty="0"/>
              <a:t> a na jeho návrh </a:t>
            </a:r>
            <a:r>
              <a:rPr lang="cs-CZ" sz="1100" b="1" dirty="0">
                <a:solidFill>
                  <a:srgbClr val="FFFF00"/>
                </a:solidFill>
              </a:rPr>
              <a:t>ředitele </a:t>
            </a:r>
            <a:r>
              <a:rPr lang="cs-CZ" sz="1100" b="1" dirty="0" smtClean="0">
                <a:solidFill>
                  <a:srgbClr val="FFFF00"/>
                </a:solidFill>
              </a:rPr>
              <a:t>rozhlasových studií </a:t>
            </a:r>
            <a:r>
              <a:rPr lang="cs-CZ" sz="1100" dirty="0"/>
              <a:t>Českého rozhlasu (dále jen "rozhlasová studia"); rozhodnutí o odvolání generálního ředitele musí být písemně odůvodněno a nejpozději do 7 dnů ode dne jeho doručení generálnímu řediteli uveřejněno Radou způsobem umožňujícím dálkový přístup,</a:t>
            </a:r>
          </a:p>
          <a:p>
            <a:pPr algn="l">
              <a:defRPr/>
            </a:pPr>
            <a:r>
              <a:rPr lang="cs-CZ" sz="1100" dirty="0"/>
              <a:t> b) </a:t>
            </a:r>
            <a:r>
              <a:rPr lang="cs-CZ" sz="1100" b="1" dirty="0">
                <a:solidFill>
                  <a:srgbClr val="FFFF00"/>
                </a:solidFill>
              </a:rPr>
              <a:t>schvalovat rozpočet</a:t>
            </a:r>
            <a:r>
              <a:rPr lang="cs-CZ" sz="1100" dirty="0"/>
              <a:t> a závěrečný účet Českého rozhlasu a kontrolovat plnění rozpočtu Českého rozhlasu,</a:t>
            </a:r>
          </a:p>
          <a:p>
            <a:pPr algn="l">
              <a:defRPr/>
            </a:pPr>
            <a:r>
              <a:rPr lang="cs-CZ" sz="1100" dirty="0"/>
              <a:t> c) schvalovat na návrh generálního ředitele </a:t>
            </a:r>
            <a:r>
              <a:rPr lang="cs-CZ" sz="1100" b="1" dirty="0">
                <a:solidFill>
                  <a:srgbClr val="FFFF00"/>
                </a:solidFill>
              </a:rPr>
              <a:t>Statut Českého rozhlasu</a:t>
            </a:r>
            <a:r>
              <a:rPr lang="cs-CZ" sz="1100" dirty="0"/>
              <a:t>,</a:t>
            </a:r>
          </a:p>
          <a:p>
            <a:pPr algn="l">
              <a:defRPr/>
            </a:pPr>
            <a:r>
              <a:rPr lang="cs-CZ" sz="1100" dirty="0"/>
              <a:t> d) předkládat Poslanecké sněmovně ke schválení </a:t>
            </a:r>
            <a:r>
              <a:rPr lang="cs-CZ" sz="1100" b="1" dirty="0">
                <a:solidFill>
                  <a:srgbClr val="FFFF00"/>
                </a:solidFill>
              </a:rPr>
              <a:t>Kodex Českého rozhlasu</a:t>
            </a:r>
            <a:r>
              <a:rPr lang="cs-CZ" sz="1100" dirty="0"/>
              <a:t>, který stanoví zásady naplňování veřejné služby v oblasti rozhlasového vysílání; porušení Kodexu Českého rozhlasu je kvalifikováno jako porušení pracovní kázně podle zvláštního zákona,</a:t>
            </a:r>
          </a:p>
          <a:p>
            <a:pPr algn="l">
              <a:defRPr/>
            </a:pPr>
            <a:r>
              <a:rPr lang="cs-CZ" sz="1100" dirty="0"/>
              <a:t> e) schvalovat návrhy generálního ředitele na </a:t>
            </a:r>
            <a:r>
              <a:rPr lang="cs-CZ" sz="1100" b="1" dirty="0">
                <a:solidFill>
                  <a:srgbClr val="FFFF00"/>
                </a:solidFill>
              </a:rPr>
              <a:t>zřizování nebo zrušení rozhlasových studií</a:t>
            </a:r>
            <a:r>
              <a:rPr lang="cs-CZ" sz="1100" dirty="0"/>
              <a:t> (§ 9 odst. 8) a návrhy podle § 9 odst. 7,</a:t>
            </a:r>
          </a:p>
          <a:p>
            <a:pPr algn="l">
              <a:defRPr/>
            </a:pPr>
            <a:r>
              <a:rPr lang="cs-CZ" sz="1100" dirty="0"/>
              <a:t> f) rozhodovat o stížnostech týkajících se generálního ředitele,</a:t>
            </a:r>
          </a:p>
          <a:p>
            <a:pPr algn="l">
              <a:defRPr/>
            </a:pPr>
            <a:r>
              <a:rPr lang="cs-CZ" sz="1100" dirty="0"/>
              <a:t> g) dohlížet na plnění úkolů veřejné služby v oblasti rozhlasového vysílání (§ 2 a 3) a na naplňování zásad vyplývajících z Kodexu Českého rozhlasu a za tím účelem vydávat doporučení týkající se programové nabídky,</a:t>
            </a:r>
          </a:p>
          <a:p>
            <a:pPr algn="l">
              <a:defRPr/>
            </a:pPr>
            <a:r>
              <a:rPr lang="cs-CZ" sz="1100" dirty="0"/>
              <a:t> h) </a:t>
            </a:r>
            <a:r>
              <a:rPr lang="cs-CZ" sz="1100" b="1" dirty="0">
                <a:solidFill>
                  <a:srgbClr val="FFFF00"/>
                </a:solidFill>
              </a:rPr>
              <a:t>schvalovat dlouhodobé plány</a:t>
            </a:r>
            <a:r>
              <a:rPr lang="cs-CZ" sz="1100" dirty="0">
                <a:solidFill>
                  <a:srgbClr val="FFFF00"/>
                </a:solidFill>
              </a:rPr>
              <a:t> </a:t>
            </a:r>
            <a:r>
              <a:rPr lang="cs-CZ" sz="1100" dirty="0"/>
              <a:t>programového, technického a ekonomického</a:t>
            </a:r>
          </a:p>
          <a:p>
            <a:pPr algn="l">
              <a:defRPr/>
            </a:pPr>
            <a:r>
              <a:rPr lang="cs-CZ" sz="1100" dirty="0"/>
              <a:t> rozvoje,</a:t>
            </a:r>
          </a:p>
          <a:p>
            <a:pPr algn="l">
              <a:defRPr/>
            </a:pPr>
            <a:r>
              <a:rPr lang="cs-CZ" sz="1100" dirty="0"/>
              <a:t> i) </a:t>
            </a:r>
            <a:r>
              <a:rPr lang="cs-CZ" sz="1100" b="1" dirty="0">
                <a:solidFill>
                  <a:srgbClr val="FFFF00"/>
                </a:solidFill>
              </a:rPr>
              <a:t>zřizovat dozorčí komisi </a:t>
            </a:r>
            <a:r>
              <a:rPr lang="cs-CZ" sz="1100" dirty="0"/>
              <a:t>(§ 8a) a stanovit výši odměn členů dozorčí komise (§ 8a odst. 7),</a:t>
            </a:r>
          </a:p>
          <a:p>
            <a:pPr algn="l">
              <a:defRPr/>
            </a:pPr>
            <a:r>
              <a:rPr lang="cs-CZ" sz="1100" dirty="0"/>
              <a:t> j) </a:t>
            </a:r>
            <a:r>
              <a:rPr lang="cs-CZ" sz="1100" b="1" dirty="0">
                <a:solidFill>
                  <a:srgbClr val="FFFF00"/>
                </a:solidFill>
              </a:rPr>
              <a:t>určovat mzdu </a:t>
            </a:r>
            <a:r>
              <a:rPr lang="cs-CZ" sz="1100" dirty="0"/>
              <a:t>generálního ředitele.</a:t>
            </a:r>
          </a:p>
          <a:p>
            <a:pPr algn="l">
              <a:defRPr/>
            </a:pPr>
            <a:r>
              <a:rPr lang="cs-CZ" sz="1100" dirty="0"/>
              <a:t>(…)</a:t>
            </a:r>
          </a:p>
          <a:p>
            <a:pPr algn="l">
              <a:defRPr/>
            </a:pPr>
            <a:r>
              <a:rPr lang="cs-CZ" sz="1100" dirty="0"/>
              <a:t> </a:t>
            </a:r>
          </a:p>
          <a:p>
            <a:pPr algn="l">
              <a:defRPr/>
            </a:pPr>
            <a:r>
              <a:rPr lang="cs-CZ" sz="1100" dirty="0"/>
              <a:t> (4) Rada ani její členové nesmějí přímo zasahovat do tvorby a vysílání</a:t>
            </a:r>
          </a:p>
          <a:p>
            <a:pPr algn="l">
              <a:defRPr/>
            </a:pPr>
            <a:r>
              <a:rPr lang="cs-CZ" sz="1100" dirty="0"/>
              <a:t> rozhlasových pořadů.</a:t>
            </a:r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461963" y="692150"/>
            <a:ext cx="1262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Rada ČRo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ovéPole 2"/>
          <p:cNvSpPr txBox="1">
            <a:spLocks noChangeArrowheads="1"/>
          </p:cNvSpPr>
          <p:nvPr/>
        </p:nvSpPr>
        <p:spPr bwMode="auto">
          <a:xfrm>
            <a:off x="611560" y="404664"/>
            <a:ext cx="784860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cs-CZ" dirty="0"/>
          </a:p>
          <a:p>
            <a:pPr algn="l"/>
            <a:r>
              <a:rPr lang="cs-CZ" dirty="0"/>
              <a:t>Zájemci o problematiku a srovnání s jinými zeměmi mohou nalézt další informace v dokumentech</a:t>
            </a:r>
          </a:p>
          <a:p>
            <a:pPr algn="l"/>
            <a:endParaRPr lang="cs-CZ" dirty="0"/>
          </a:p>
          <a:p>
            <a:pPr algn="l"/>
            <a:r>
              <a:rPr lang="cs-CZ" b="1" dirty="0">
                <a:solidFill>
                  <a:srgbClr val="FF3300"/>
                </a:solidFill>
              </a:rPr>
              <a:t>Vysílání veřejné služby v zemích Evropské Unie, jeho organizace a fungování</a:t>
            </a:r>
            <a:r>
              <a:rPr lang="cs-CZ" dirty="0">
                <a:solidFill>
                  <a:srgbClr val="FF3300"/>
                </a:solidFill>
              </a:rPr>
              <a:t> </a:t>
            </a:r>
            <a:r>
              <a:rPr lang="cs-CZ" dirty="0"/>
              <a:t>– studie Parlamentního institutu</a:t>
            </a:r>
          </a:p>
          <a:p>
            <a:pPr algn="l"/>
            <a:r>
              <a:rPr lang="cs-CZ" dirty="0"/>
              <a:t>dostupné na </a:t>
            </a: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psp.cz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sqw</a:t>
            </a:r>
            <a:r>
              <a:rPr lang="cs-CZ" dirty="0">
                <a:hlinkClick r:id="rId2"/>
              </a:rPr>
              <a:t>/text/orig2.sqw?</a:t>
            </a:r>
            <a:r>
              <a:rPr lang="cs-CZ" dirty="0" err="1">
                <a:hlinkClick r:id="rId2"/>
              </a:rPr>
              <a:t>idd</a:t>
            </a:r>
            <a:r>
              <a:rPr lang="cs-CZ" dirty="0">
                <a:hlinkClick r:id="rId2"/>
              </a:rPr>
              <a:t>=70698</a:t>
            </a:r>
            <a:endParaRPr lang="cs-CZ" dirty="0"/>
          </a:p>
          <a:p>
            <a:pPr algn="l"/>
            <a:endParaRPr lang="cs-CZ" dirty="0"/>
          </a:p>
          <a:p>
            <a:pPr algn="l"/>
            <a:r>
              <a:rPr lang="cs-CZ" b="1" dirty="0">
                <a:solidFill>
                  <a:srgbClr val="FF3300"/>
                </a:solidFill>
              </a:rPr>
              <a:t>Studie: Skladba a úloha rady zastupující veřejnost u média veřejné služby a aplikace německého modelu v České republice</a:t>
            </a:r>
          </a:p>
          <a:p>
            <a:pPr algn="l"/>
            <a:r>
              <a:rPr lang="cs-CZ" dirty="0"/>
              <a:t>dostupné na </a:t>
            </a:r>
          </a:p>
          <a:p>
            <a:pPr algn="l"/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mkcr.cz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cz</a:t>
            </a:r>
            <a:r>
              <a:rPr lang="cs-CZ" dirty="0">
                <a:hlinkClick r:id="rId3"/>
              </a:rPr>
              <a:t>/media-a-audiovize/studie/studie:-skladba-a-</a:t>
            </a:r>
            <a:r>
              <a:rPr lang="cs-CZ" dirty="0" err="1">
                <a:hlinkClick r:id="rId3"/>
              </a:rPr>
              <a:t>uloha</a:t>
            </a:r>
            <a:r>
              <a:rPr lang="cs-CZ" dirty="0">
                <a:hlinkClick r:id="rId3"/>
              </a:rPr>
              <a:t>-rady-</a:t>
            </a:r>
            <a:r>
              <a:rPr lang="cs-CZ" dirty="0" err="1">
                <a:hlinkClick r:id="rId3"/>
              </a:rPr>
              <a:t>zastupujici</a:t>
            </a:r>
            <a:r>
              <a:rPr lang="cs-CZ" dirty="0">
                <a:hlinkClick r:id="rId3"/>
              </a:rPr>
              <a:t>-</a:t>
            </a:r>
            <a:r>
              <a:rPr lang="cs-CZ" dirty="0" err="1">
                <a:hlinkClick r:id="rId3"/>
              </a:rPr>
              <a:t>verejnost</a:t>
            </a:r>
            <a:r>
              <a:rPr lang="cs-CZ" dirty="0">
                <a:hlinkClick r:id="rId3"/>
              </a:rPr>
              <a:t>-u-media-</a:t>
            </a:r>
            <a:r>
              <a:rPr lang="cs-CZ" dirty="0" err="1">
                <a:hlinkClick r:id="rId3"/>
              </a:rPr>
              <a:t>verejne</a:t>
            </a:r>
            <a:r>
              <a:rPr lang="cs-CZ" dirty="0">
                <a:hlinkClick r:id="rId3"/>
              </a:rPr>
              <a:t>-</a:t>
            </a:r>
            <a:r>
              <a:rPr lang="cs-CZ" dirty="0" err="1">
                <a:hlinkClick r:id="rId3"/>
              </a:rPr>
              <a:t>sluzby</a:t>
            </a:r>
            <a:r>
              <a:rPr lang="cs-CZ" dirty="0">
                <a:hlinkClick r:id="rId3"/>
              </a:rPr>
              <a:t>-a-aplikace-</a:t>
            </a:r>
            <a:r>
              <a:rPr lang="cs-CZ" dirty="0" err="1">
                <a:hlinkClick r:id="rId3"/>
              </a:rPr>
              <a:t>nemeckeho</a:t>
            </a:r>
            <a:r>
              <a:rPr lang="cs-CZ" dirty="0">
                <a:hlinkClick r:id="rId3"/>
              </a:rPr>
              <a:t>-modelu-v-</a:t>
            </a:r>
            <a:r>
              <a:rPr lang="cs-CZ" dirty="0" err="1">
                <a:hlinkClick r:id="rId3"/>
              </a:rPr>
              <a:t>ceske</a:t>
            </a:r>
            <a:r>
              <a:rPr lang="cs-CZ" dirty="0">
                <a:hlinkClick r:id="rId3"/>
              </a:rPr>
              <a:t>-republice-101016/</a:t>
            </a:r>
            <a:endParaRPr lang="cs-CZ" dirty="0"/>
          </a:p>
          <a:p>
            <a:pPr algn="l"/>
            <a:endParaRPr lang="cs-CZ" dirty="0"/>
          </a:p>
          <a:p>
            <a:pPr algn="l"/>
            <a:endParaRPr lang="cs-CZ" dirty="0"/>
          </a:p>
          <a:p>
            <a:r>
              <a:rPr lang="cs-CZ" sz="4400" dirty="0"/>
              <a:t>Děkuji za </a:t>
            </a:r>
            <a:r>
              <a:rPr lang="cs-CZ" sz="4400" dirty="0" smtClean="0"/>
              <a:t>pozornost</a:t>
            </a:r>
          </a:p>
          <a:p>
            <a:endParaRPr lang="cs-CZ" sz="4400" dirty="0" smtClean="0"/>
          </a:p>
          <a:p>
            <a:r>
              <a:rPr lang="cs-CZ" dirty="0" smtClean="0"/>
              <a:t>Milan Šmíd, FSV UK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51520" y="1556792"/>
            <a:ext cx="856895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dirty="0" err="1" smtClean="0"/>
              <a:t>Zákon</a:t>
            </a:r>
            <a:r>
              <a:rPr lang="en-US" dirty="0" smtClean="0"/>
              <a:t> 468/91 </a:t>
            </a:r>
            <a:r>
              <a:rPr lang="en-US" dirty="0"/>
              <a:t>z 30.10.1991 </a:t>
            </a:r>
            <a:r>
              <a:rPr lang="en-US" dirty="0" err="1"/>
              <a:t>umožnil</a:t>
            </a:r>
            <a:r>
              <a:rPr lang="en-US" dirty="0"/>
              <a:t> a </a:t>
            </a:r>
            <a:r>
              <a:rPr lang="en-US" dirty="0" err="1"/>
              <a:t>legalizoval</a:t>
            </a:r>
            <a:r>
              <a:rPr lang="en-US" dirty="0"/>
              <a:t> </a:t>
            </a:r>
            <a:r>
              <a:rPr lang="en-US" dirty="0" err="1"/>
              <a:t>vznik</a:t>
            </a:r>
            <a:r>
              <a:rPr lang="en-US" dirty="0"/>
              <a:t> </a:t>
            </a:r>
            <a:r>
              <a:rPr lang="en-US" dirty="0" err="1"/>
              <a:t>soukromých</a:t>
            </a:r>
            <a:r>
              <a:rPr lang="en-US" dirty="0"/>
              <a:t> R a TV </a:t>
            </a:r>
            <a:r>
              <a:rPr lang="en-US" dirty="0" err="1" smtClean="0"/>
              <a:t>stanic</a:t>
            </a:r>
            <a:r>
              <a:rPr lang="cs-CZ" dirty="0" smtClean="0"/>
              <a:t>. </a:t>
            </a:r>
          </a:p>
          <a:p>
            <a:pPr algn="l"/>
            <a:r>
              <a:rPr lang="cs-CZ" dirty="0" smtClean="0"/>
              <a:t>Vytvořil též orgán výkonu státní správy v této oblasti</a:t>
            </a:r>
          </a:p>
          <a:p>
            <a:pPr algn="l"/>
            <a:endParaRPr lang="cs-CZ" dirty="0" smtClean="0"/>
          </a:p>
          <a:p>
            <a:r>
              <a:rPr lang="cs-CZ" sz="2000" b="1" dirty="0" smtClean="0">
                <a:solidFill>
                  <a:srgbClr val="FFFF00"/>
                </a:solidFill>
              </a:rPr>
              <a:t>Federální radu pro rozhlasové a televizní vysílání</a:t>
            </a:r>
          </a:p>
          <a:p>
            <a:pPr algn="l"/>
            <a:endParaRPr lang="cs-CZ" dirty="0" smtClean="0"/>
          </a:p>
          <a:p>
            <a:pPr algn="l"/>
            <a:r>
              <a:rPr lang="cs-CZ" i="1" dirty="0" smtClean="0"/>
              <a:t>(1) Federální rada má devět členů z řad odborníků, osobností a představitelů veřejného života, z nichž tři volí Federální shromáždění, tři Česká národní rada a tři Slovenská národní rada. Členové Federální rady jsou voleni na dobu šesti let.</a:t>
            </a:r>
          </a:p>
          <a:p>
            <a:pPr algn="l"/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179512" y="3717032"/>
            <a:ext cx="88569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/>
              <a:t> </a:t>
            </a:r>
          </a:p>
          <a:p>
            <a:pPr algn="l"/>
            <a:endParaRPr lang="en-US" b="1" dirty="0" smtClean="0"/>
          </a:p>
          <a:p>
            <a:pPr algn="l"/>
            <a:r>
              <a:rPr lang="cs-CZ" dirty="0" smtClean="0"/>
              <a:t>vzorem byla francouzský </a:t>
            </a:r>
            <a:r>
              <a:rPr lang="en-US" dirty="0" err="1" smtClean="0"/>
              <a:t>regulátor</a:t>
            </a:r>
            <a:r>
              <a:rPr lang="en-US" dirty="0" smtClean="0"/>
              <a:t> CSA - </a:t>
            </a:r>
            <a:r>
              <a:rPr lang="en-US" dirty="0" err="1" smtClean="0"/>
              <a:t>Conseil</a:t>
            </a:r>
            <a:r>
              <a:rPr lang="en-US" dirty="0" smtClean="0"/>
              <a:t> </a:t>
            </a:r>
            <a:r>
              <a:rPr lang="en-US" dirty="0" err="1" smtClean="0"/>
              <a:t>supérieur</a:t>
            </a:r>
            <a:r>
              <a:rPr lang="en-US" dirty="0" smtClean="0"/>
              <a:t> de </a:t>
            </a:r>
            <a:r>
              <a:rPr lang="en-US" dirty="0" err="1" smtClean="0"/>
              <a:t>l'audiovisuel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9 </a:t>
            </a:r>
            <a:r>
              <a:rPr lang="en-US" dirty="0" err="1" smtClean="0">
                <a:solidFill>
                  <a:srgbClr val="FFFF00"/>
                </a:solidFill>
              </a:rPr>
              <a:t>členů</a:t>
            </a:r>
            <a:r>
              <a:rPr lang="en-US" dirty="0" smtClean="0">
                <a:solidFill>
                  <a:srgbClr val="FFFF00"/>
                </a:solidFill>
              </a:rPr>
              <a:t> -	3 </a:t>
            </a:r>
            <a:r>
              <a:rPr lang="en-US" dirty="0" err="1" smtClean="0">
                <a:solidFill>
                  <a:srgbClr val="FFFF00"/>
                </a:solidFill>
              </a:rPr>
              <a:t>jmenuje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prezident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	3 </a:t>
            </a:r>
            <a:r>
              <a:rPr lang="en-US" dirty="0" err="1" smtClean="0">
                <a:solidFill>
                  <a:srgbClr val="FFFF00"/>
                </a:solidFill>
              </a:rPr>
              <a:t>Senát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	3 </a:t>
            </a:r>
            <a:r>
              <a:rPr lang="en-US" dirty="0" err="1" smtClean="0">
                <a:solidFill>
                  <a:srgbClr val="FFFF00"/>
                </a:solidFill>
              </a:rPr>
              <a:t>Národní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shromáždění</a:t>
            </a:r>
            <a:endParaRPr lang="en-US" dirty="0" smtClean="0">
              <a:solidFill>
                <a:srgbClr val="FFFF00"/>
              </a:solidFill>
            </a:endParaRPr>
          </a:p>
          <a:p>
            <a:pPr algn="l"/>
            <a:endParaRPr lang="cs-CZ" dirty="0" smtClean="0">
              <a:solidFill>
                <a:srgbClr val="FFFF00"/>
              </a:solidFill>
            </a:endParaRPr>
          </a:p>
          <a:p>
            <a:pPr algn="l"/>
            <a:endParaRPr lang="cs-CZ" dirty="0" smtClean="0"/>
          </a:p>
          <a:p>
            <a:r>
              <a:rPr lang="cs-CZ" sz="2400" b="1" dirty="0" smtClean="0">
                <a:solidFill>
                  <a:srgbClr val="FFFF00"/>
                </a:solidFill>
              </a:rPr>
              <a:t>Federální rada RTV – pramáti všech dalších mediálních rad</a:t>
            </a:r>
            <a:endParaRPr lang="en-US" sz="2400" b="1" dirty="0" smtClean="0">
              <a:solidFill>
                <a:srgbClr val="FFFF00"/>
              </a:solidFill>
            </a:endParaRPr>
          </a:p>
        </p:txBody>
      </p:sp>
      <p:pic>
        <p:nvPicPr>
          <p:cNvPr id="18434" name="Picture 2" descr="Photo Manuelle Toussaint/C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653136"/>
            <a:ext cx="2857500" cy="116205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179512" y="260648"/>
            <a:ext cx="87484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/>
              <a:t>Doporučení</a:t>
            </a:r>
            <a:r>
              <a:rPr lang="en-US" sz="1400" dirty="0" smtClean="0"/>
              <a:t> </a:t>
            </a:r>
            <a:r>
              <a:rPr lang="cs-CZ" sz="1400" dirty="0" smtClean="0"/>
              <a:t> Parlamentního shromáždění Rady Evropy</a:t>
            </a:r>
            <a:r>
              <a:rPr lang="en-US" sz="1400" dirty="0" smtClean="0"/>
              <a:t> 1147 (1991)</a:t>
            </a:r>
            <a:r>
              <a:rPr lang="cs-CZ" sz="1400" dirty="0" smtClean="0"/>
              <a:t>:</a:t>
            </a:r>
            <a:endParaRPr lang="en-US" sz="1400" dirty="0" smtClean="0"/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„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Při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plnění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svých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cílů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by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měly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být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rozhlas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televize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odpovědné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orgánu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nezávislému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vysílání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nezávislému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na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vládě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kterém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by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byly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zastoupeny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relevantní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regionální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politické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sociální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kulturní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názorové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proudy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který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by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byl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sám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odpovědný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ovšem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nepřímo</a:t>
            </a:r>
            <a:r>
              <a:rPr lang="en-US" sz="1400" b="1" u="sng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400" b="1" u="sng" dirty="0" err="1" smtClean="0">
                <a:latin typeface="Courier New" pitchFamily="49" charset="0"/>
                <a:cs typeface="Courier New" pitchFamily="49" charset="0"/>
              </a:rPr>
              <a:t>parlamentu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.“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23528" y="656983"/>
            <a:ext cx="8524056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n-US" b="1" u="sng" dirty="0" err="1">
                <a:latin typeface="Courier New" pitchFamily="49" charset="0"/>
                <a:cs typeface="Courier New" pitchFamily="49" charset="0"/>
              </a:rPr>
              <a:t>Dva</a:t>
            </a:r>
            <a:r>
              <a:rPr lang="en-US" b="1" u="sn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 err="1">
                <a:latin typeface="Courier New" pitchFamily="49" charset="0"/>
                <a:cs typeface="Courier New" pitchFamily="49" charset="0"/>
              </a:rPr>
              <a:t>druhy</a:t>
            </a:r>
            <a:r>
              <a:rPr lang="en-US" b="1" u="sng" dirty="0">
                <a:latin typeface="Courier New" pitchFamily="49" charset="0"/>
                <a:cs typeface="Courier New" pitchFamily="49" charset="0"/>
              </a:rPr>
              <a:t> “</a:t>
            </a:r>
            <a:r>
              <a:rPr lang="en-US" b="1" u="sng" dirty="0" err="1">
                <a:latin typeface="Courier New" pitchFamily="49" charset="0"/>
                <a:cs typeface="Courier New" pitchFamily="49" charset="0"/>
              </a:rPr>
              <a:t>mediálních</a:t>
            </a:r>
            <a:r>
              <a:rPr lang="en-US" b="1" u="sn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 err="1">
                <a:latin typeface="Courier New" pitchFamily="49" charset="0"/>
                <a:cs typeface="Courier New" pitchFamily="49" charset="0"/>
              </a:rPr>
              <a:t>rad</a:t>
            </a:r>
            <a:r>
              <a:rPr lang="en-US" b="1" u="sng" dirty="0">
                <a:latin typeface="Courier New" pitchFamily="49" charset="0"/>
                <a:cs typeface="Courier New" pitchFamily="49" charset="0"/>
              </a:rPr>
              <a:t>” </a:t>
            </a:r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ustavených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b="1" u="sng" dirty="0" err="1">
                <a:latin typeface="Courier New" pitchFamily="49" charset="0"/>
                <a:cs typeface="Courier New" pitchFamily="49" charset="0"/>
              </a:rPr>
              <a:t>letech</a:t>
            </a:r>
            <a:r>
              <a:rPr lang="en-US" b="1" u="sng" dirty="0">
                <a:latin typeface="Courier New" pitchFamily="49" charset="0"/>
                <a:cs typeface="Courier New" pitchFamily="49" charset="0"/>
              </a:rPr>
              <a:t> 1991-1992</a:t>
            </a:r>
          </a:p>
          <a:p>
            <a:pPr algn="l"/>
            <a:endParaRPr lang="en-US" sz="1400" b="1" dirty="0"/>
          </a:p>
          <a:p>
            <a:pPr algn="l"/>
            <a:r>
              <a:rPr lang="en-US" sz="1600" b="1" dirty="0" smtClean="0"/>
              <a:t>- </a:t>
            </a:r>
            <a:r>
              <a:rPr lang="en-US" sz="1600" b="1" dirty="0" err="1"/>
              <a:t>Rada</a:t>
            </a:r>
            <a:r>
              <a:rPr lang="en-US" sz="1600" b="1" dirty="0"/>
              <a:t> </a:t>
            </a:r>
            <a:r>
              <a:rPr lang="cs-CZ" sz="1600" b="1" dirty="0" smtClean="0"/>
              <a:t>ČR </a:t>
            </a:r>
            <a:r>
              <a:rPr lang="en-US" sz="1600" b="1" dirty="0" smtClean="0"/>
              <a:t>pro </a:t>
            </a:r>
            <a:r>
              <a:rPr lang="en-US" sz="1600" b="1" dirty="0" err="1"/>
              <a:t>rozhlasové</a:t>
            </a:r>
            <a:r>
              <a:rPr lang="en-US" sz="1600" b="1" dirty="0"/>
              <a:t> a </a:t>
            </a:r>
            <a:r>
              <a:rPr lang="en-US" sz="1600" b="1" dirty="0" err="1"/>
              <a:t>televizní</a:t>
            </a:r>
            <a:r>
              <a:rPr lang="en-US" sz="1600" b="1" dirty="0"/>
              <a:t> </a:t>
            </a:r>
            <a:r>
              <a:rPr lang="en-US" sz="1600" b="1" dirty="0" err="1"/>
              <a:t>vysílání</a:t>
            </a:r>
            <a:r>
              <a:rPr lang="en-US" sz="1600" b="1" dirty="0"/>
              <a:t> - </a:t>
            </a:r>
            <a:r>
              <a:rPr lang="en-US" sz="1600" b="1" dirty="0" err="1">
                <a:solidFill>
                  <a:srgbClr val="FF3300"/>
                </a:solidFill>
              </a:rPr>
              <a:t>orgán</a:t>
            </a:r>
            <a:r>
              <a:rPr lang="en-US" sz="1600" b="1" dirty="0">
                <a:solidFill>
                  <a:srgbClr val="FF3300"/>
                </a:solidFill>
              </a:rPr>
              <a:t> </a:t>
            </a:r>
            <a:r>
              <a:rPr lang="en-US" sz="1600" b="1" dirty="0" err="1">
                <a:solidFill>
                  <a:srgbClr val="FF3300"/>
                </a:solidFill>
              </a:rPr>
              <a:t>státní</a:t>
            </a:r>
            <a:r>
              <a:rPr lang="en-US" sz="1600" b="1" dirty="0">
                <a:solidFill>
                  <a:srgbClr val="FF3300"/>
                </a:solidFill>
              </a:rPr>
              <a:t> </a:t>
            </a:r>
            <a:r>
              <a:rPr lang="en-US" sz="1600" b="1" dirty="0" err="1">
                <a:solidFill>
                  <a:srgbClr val="FF3300"/>
                </a:solidFill>
              </a:rPr>
              <a:t>správy</a:t>
            </a:r>
            <a:r>
              <a:rPr lang="en-US" sz="1600" b="1" dirty="0"/>
              <a:t> </a:t>
            </a:r>
            <a:r>
              <a:rPr lang="en-US" sz="1600" b="1" i="1" dirty="0"/>
              <a:t>sui generis </a:t>
            </a:r>
            <a:r>
              <a:rPr lang="en-US" sz="1600" b="1" dirty="0"/>
              <a:t>(</a:t>
            </a:r>
            <a:r>
              <a:rPr lang="en-US" sz="1600" b="1" dirty="0" err="1"/>
              <a:t>tzv</a:t>
            </a:r>
            <a:r>
              <a:rPr lang="en-US" sz="1600" b="1" dirty="0"/>
              <a:t>. </a:t>
            </a:r>
            <a:r>
              <a:rPr lang="en-US" sz="1600" b="1" dirty="0" err="1"/>
              <a:t>velká</a:t>
            </a:r>
            <a:r>
              <a:rPr lang="en-US" sz="1600" b="1" dirty="0"/>
              <a:t> </a:t>
            </a:r>
            <a:r>
              <a:rPr lang="en-US" sz="1600" b="1" dirty="0" err="1"/>
              <a:t>rada</a:t>
            </a:r>
            <a:r>
              <a:rPr lang="en-US" sz="1600" b="1" dirty="0"/>
              <a:t>)</a:t>
            </a:r>
          </a:p>
          <a:p>
            <a:pPr algn="l"/>
            <a:r>
              <a:rPr lang="en-US" sz="1200" dirty="0"/>
              <a:t>§ 4, odst.2 </a:t>
            </a:r>
            <a:r>
              <a:rPr lang="en-US" sz="1200" dirty="0" err="1"/>
              <a:t>zákona</a:t>
            </a:r>
            <a:r>
              <a:rPr lang="en-US" sz="1200" dirty="0"/>
              <a:t> č. 231/2001 Sb.</a:t>
            </a:r>
          </a:p>
          <a:p>
            <a:pPr algn="l"/>
            <a:r>
              <a:rPr lang="en-US" sz="1200" dirty="0" err="1"/>
              <a:t>Rada</a:t>
            </a:r>
            <a:r>
              <a:rPr lang="en-US" sz="1200" dirty="0"/>
              <a:t> je </a:t>
            </a:r>
            <a:r>
              <a:rPr lang="en-US" sz="1200" dirty="0" err="1"/>
              <a:t>správní</a:t>
            </a:r>
            <a:r>
              <a:rPr lang="en-US" sz="1200" dirty="0"/>
              <a:t> </a:t>
            </a:r>
            <a:r>
              <a:rPr lang="en-US" sz="1200" dirty="0" err="1"/>
              <a:t>úřad</a:t>
            </a:r>
            <a:r>
              <a:rPr lang="en-US" sz="1200" dirty="0"/>
              <a:t>, </a:t>
            </a:r>
            <a:r>
              <a:rPr lang="en-US" sz="1200" dirty="0" err="1"/>
              <a:t>který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FF3300"/>
                </a:solidFill>
              </a:rPr>
              <a:t>vykonává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státní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správu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/>
              <a:t>v </a:t>
            </a:r>
            <a:r>
              <a:rPr lang="en-US" sz="1200" dirty="0" err="1"/>
              <a:t>oblasti</a:t>
            </a:r>
            <a:r>
              <a:rPr lang="en-US" sz="1200" dirty="0"/>
              <a:t> </a:t>
            </a:r>
            <a:r>
              <a:rPr lang="en-US" sz="1200" dirty="0" err="1"/>
              <a:t>rozhlasového</a:t>
            </a:r>
            <a:r>
              <a:rPr lang="en-US" sz="1200" dirty="0"/>
              <a:t> a </a:t>
            </a:r>
            <a:r>
              <a:rPr lang="en-US" sz="1200" dirty="0" err="1"/>
              <a:t>televizního</a:t>
            </a:r>
            <a:r>
              <a:rPr lang="en-US" sz="1200" dirty="0"/>
              <a:t> </a:t>
            </a:r>
            <a:r>
              <a:rPr lang="en-US" sz="1200" dirty="0" err="1"/>
              <a:t>vysílání</a:t>
            </a:r>
            <a:r>
              <a:rPr lang="en-US" sz="1200" dirty="0"/>
              <a:t>, </a:t>
            </a:r>
            <a:r>
              <a:rPr lang="en-US" sz="1200" dirty="0" err="1"/>
              <a:t>převzatého</a:t>
            </a:r>
            <a:r>
              <a:rPr lang="en-US" sz="1200" dirty="0"/>
              <a:t> </a:t>
            </a:r>
            <a:r>
              <a:rPr lang="en-US" sz="1200" dirty="0" err="1"/>
              <a:t>vysílání</a:t>
            </a:r>
            <a:r>
              <a:rPr lang="en-US" sz="1200" dirty="0"/>
              <a:t> a v </a:t>
            </a:r>
            <a:r>
              <a:rPr lang="en-US" sz="1200" dirty="0" err="1"/>
              <a:t>oblasti</a:t>
            </a:r>
            <a:r>
              <a:rPr lang="en-US" sz="1200" dirty="0"/>
              <a:t> </a:t>
            </a:r>
            <a:r>
              <a:rPr lang="en-US" sz="1200" dirty="0" err="1"/>
              <a:t>audiovizuálních</a:t>
            </a:r>
            <a:r>
              <a:rPr lang="en-US" sz="1200" dirty="0"/>
              <a:t> </a:t>
            </a:r>
            <a:r>
              <a:rPr lang="en-US" sz="1200" dirty="0" err="1"/>
              <a:t>mediálních</a:t>
            </a:r>
            <a:r>
              <a:rPr lang="en-US" sz="1200" dirty="0"/>
              <a:t> </a:t>
            </a:r>
            <a:r>
              <a:rPr lang="en-US" sz="1200" dirty="0" err="1"/>
              <a:t>služeb</a:t>
            </a:r>
            <a:r>
              <a:rPr lang="en-US" sz="1200" dirty="0"/>
              <a:t> </a:t>
            </a:r>
            <a:r>
              <a:rPr lang="en-US" sz="1200" dirty="0" err="1"/>
              <a:t>na</a:t>
            </a:r>
            <a:r>
              <a:rPr lang="en-US" sz="1200" dirty="0"/>
              <a:t> </a:t>
            </a:r>
            <a:r>
              <a:rPr lang="en-US" sz="1200" dirty="0" err="1"/>
              <a:t>vyžádání</a:t>
            </a:r>
            <a:r>
              <a:rPr lang="en-US" sz="1200" dirty="0"/>
              <a:t> (…) </a:t>
            </a:r>
            <a:r>
              <a:rPr lang="en-US" sz="1200" dirty="0" err="1"/>
              <a:t>dohlíží</a:t>
            </a:r>
            <a:r>
              <a:rPr lang="en-US" sz="1200" dirty="0"/>
              <a:t> </a:t>
            </a:r>
            <a:r>
              <a:rPr lang="en-US" sz="1200" dirty="0" err="1"/>
              <a:t>na</a:t>
            </a:r>
            <a:r>
              <a:rPr lang="en-US" sz="1200" dirty="0"/>
              <a:t> </a:t>
            </a:r>
            <a:r>
              <a:rPr lang="en-US" sz="1200" dirty="0" err="1"/>
              <a:t>zachovávání</a:t>
            </a:r>
            <a:r>
              <a:rPr lang="en-US" sz="1200" dirty="0"/>
              <a:t> a </a:t>
            </a:r>
            <a:r>
              <a:rPr lang="en-US" sz="1200" dirty="0" err="1"/>
              <a:t>rozvoj</a:t>
            </a:r>
            <a:r>
              <a:rPr lang="en-US" sz="1200" dirty="0"/>
              <a:t> plurality </a:t>
            </a:r>
            <a:r>
              <a:rPr lang="en-US" sz="1200" dirty="0" err="1"/>
              <a:t>programové</a:t>
            </a:r>
            <a:r>
              <a:rPr lang="en-US" sz="1200" dirty="0"/>
              <a:t> </a:t>
            </a:r>
            <a:r>
              <a:rPr lang="en-US" sz="1200" dirty="0" err="1"/>
              <a:t>nabídky</a:t>
            </a:r>
            <a:r>
              <a:rPr lang="en-US" sz="1200" dirty="0"/>
              <a:t> a </a:t>
            </a:r>
            <a:r>
              <a:rPr lang="en-US" sz="1200" dirty="0" err="1"/>
              <a:t>informací</a:t>
            </a:r>
            <a:r>
              <a:rPr lang="en-US" sz="1200" dirty="0"/>
              <a:t> v </a:t>
            </a:r>
            <a:r>
              <a:rPr lang="en-US" sz="1200" dirty="0" err="1"/>
              <a:t>oblasti</a:t>
            </a:r>
            <a:r>
              <a:rPr lang="en-US" sz="1200" dirty="0"/>
              <a:t> </a:t>
            </a:r>
            <a:r>
              <a:rPr lang="en-US" sz="1200" dirty="0" err="1"/>
              <a:t>rozhlasového</a:t>
            </a:r>
            <a:r>
              <a:rPr lang="en-US" sz="1200" dirty="0"/>
              <a:t> </a:t>
            </a:r>
            <a:r>
              <a:rPr lang="en-US" sz="1200" dirty="0" err="1"/>
              <a:t>televizního</a:t>
            </a:r>
            <a:r>
              <a:rPr lang="en-US" sz="1200" dirty="0"/>
              <a:t> </a:t>
            </a:r>
            <a:r>
              <a:rPr lang="en-US" sz="1200" dirty="0" err="1"/>
              <a:t>vysílání</a:t>
            </a:r>
            <a:r>
              <a:rPr lang="en-US" sz="1200" dirty="0"/>
              <a:t> a </a:t>
            </a:r>
            <a:r>
              <a:rPr lang="en-US" sz="1200" dirty="0" err="1"/>
              <a:t>převzatého</a:t>
            </a:r>
            <a:r>
              <a:rPr lang="en-US" sz="1200" dirty="0"/>
              <a:t> </a:t>
            </a:r>
            <a:r>
              <a:rPr lang="en-US" sz="1200" dirty="0" err="1"/>
              <a:t>vysílání</a:t>
            </a:r>
            <a:r>
              <a:rPr lang="en-US" sz="1200" dirty="0"/>
              <a:t>, </a:t>
            </a:r>
            <a:r>
              <a:rPr lang="en-US" sz="1200" dirty="0" err="1"/>
              <a:t>dbá</a:t>
            </a:r>
            <a:r>
              <a:rPr lang="en-US" sz="1200" dirty="0"/>
              <a:t> </a:t>
            </a:r>
            <a:r>
              <a:rPr lang="en-US" sz="1200" dirty="0" err="1"/>
              <a:t>na</a:t>
            </a:r>
            <a:r>
              <a:rPr lang="en-US" sz="1200" dirty="0"/>
              <a:t> </a:t>
            </a:r>
            <a:r>
              <a:rPr lang="en-US" sz="1200" dirty="0" err="1"/>
              <a:t>jeho</a:t>
            </a:r>
            <a:r>
              <a:rPr lang="en-US" sz="1200" dirty="0"/>
              <a:t> </a:t>
            </a:r>
            <a:r>
              <a:rPr lang="en-US" sz="1200" dirty="0" err="1"/>
              <a:t>obsahovou</a:t>
            </a:r>
            <a:r>
              <a:rPr lang="en-US" sz="1200" dirty="0"/>
              <a:t> </a:t>
            </a:r>
            <a:r>
              <a:rPr lang="en-US" sz="1200" dirty="0" err="1"/>
              <a:t>nezávislost</a:t>
            </a:r>
            <a:r>
              <a:rPr lang="en-US" sz="1200" dirty="0"/>
              <a:t> a </a:t>
            </a:r>
            <a:r>
              <a:rPr lang="en-US" sz="1200" dirty="0" err="1"/>
              <a:t>plní</a:t>
            </a:r>
            <a:r>
              <a:rPr lang="en-US" sz="1200" dirty="0"/>
              <a:t> </a:t>
            </a:r>
            <a:r>
              <a:rPr lang="en-US" sz="1200" dirty="0" err="1"/>
              <a:t>další</a:t>
            </a:r>
            <a:r>
              <a:rPr lang="en-US" sz="1200" dirty="0"/>
              <a:t> </a:t>
            </a:r>
            <a:r>
              <a:rPr lang="en-US" sz="1200" dirty="0" err="1"/>
              <a:t>úkoly</a:t>
            </a:r>
            <a:r>
              <a:rPr lang="en-US" sz="1200" dirty="0"/>
              <a:t> </a:t>
            </a:r>
            <a:r>
              <a:rPr lang="en-US" sz="1200" dirty="0" err="1"/>
              <a:t>stanovené</a:t>
            </a:r>
            <a:r>
              <a:rPr lang="en-US" sz="1200" dirty="0"/>
              <a:t> </a:t>
            </a:r>
            <a:r>
              <a:rPr lang="en-US" sz="1200" dirty="0" err="1"/>
              <a:t>tímto</a:t>
            </a:r>
            <a:r>
              <a:rPr lang="en-US" sz="1200" dirty="0"/>
              <a:t> </a:t>
            </a:r>
            <a:r>
              <a:rPr lang="en-US" sz="1200" dirty="0" err="1"/>
              <a:t>zákonem</a:t>
            </a:r>
            <a:r>
              <a:rPr lang="en-US" sz="1200" dirty="0"/>
              <a:t> a </a:t>
            </a:r>
            <a:r>
              <a:rPr lang="en-US" sz="1200" dirty="0" err="1"/>
              <a:t>zvláštními</a:t>
            </a:r>
            <a:r>
              <a:rPr lang="en-US" sz="1200" dirty="0"/>
              <a:t> </a:t>
            </a:r>
            <a:r>
              <a:rPr lang="en-US" sz="1200" dirty="0" err="1"/>
              <a:t>právními</a:t>
            </a:r>
            <a:r>
              <a:rPr lang="en-US" sz="1200" dirty="0"/>
              <a:t> </a:t>
            </a:r>
            <a:r>
              <a:rPr lang="en-US" sz="1200" dirty="0" err="1"/>
              <a:t>předpisy</a:t>
            </a:r>
            <a:r>
              <a:rPr lang="en-US" sz="1200" dirty="0"/>
              <a:t>.</a:t>
            </a:r>
            <a:endParaRPr lang="en-US" sz="1200" b="1" dirty="0"/>
          </a:p>
          <a:p>
            <a:pPr algn="l"/>
            <a:endParaRPr lang="cs-CZ" sz="1400" b="1" dirty="0" smtClean="0"/>
          </a:p>
          <a:p>
            <a:pPr algn="l"/>
            <a:endParaRPr lang="en-US" sz="1400" b="1" dirty="0"/>
          </a:p>
          <a:p>
            <a:pPr algn="l"/>
            <a:r>
              <a:rPr lang="en-US" sz="1600" b="1" dirty="0"/>
              <a:t>- </a:t>
            </a:r>
            <a:r>
              <a:rPr lang="en-US" sz="1600" b="1" dirty="0" err="1"/>
              <a:t>Rada</a:t>
            </a:r>
            <a:r>
              <a:rPr lang="en-US" sz="1600" b="1" dirty="0"/>
              <a:t> </a:t>
            </a:r>
            <a:r>
              <a:rPr lang="en-US" sz="1600" b="1" dirty="0" err="1"/>
              <a:t>Českého</a:t>
            </a:r>
            <a:r>
              <a:rPr lang="en-US" sz="1600" b="1" dirty="0"/>
              <a:t> </a:t>
            </a:r>
            <a:r>
              <a:rPr lang="en-US" sz="1600" b="1" dirty="0" err="1"/>
              <a:t>rozhlasu</a:t>
            </a:r>
            <a:r>
              <a:rPr lang="en-US" sz="1600" b="1" dirty="0"/>
              <a:t>, </a:t>
            </a:r>
            <a:r>
              <a:rPr lang="en-US" sz="1600" b="1" dirty="0" err="1"/>
              <a:t>Rada</a:t>
            </a:r>
            <a:r>
              <a:rPr lang="en-US" sz="1600" b="1" dirty="0"/>
              <a:t> </a:t>
            </a:r>
            <a:r>
              <a:rPr lang="en-US" sz="1600" b="1" dirty="0" err="1"/>
              <a:t>České</a:t>
            </a:r>
            <a:r>
              <a:rPr lang="en-US" sz="1600" b="1" dirty="0"/>
              <a:t> </a:t>
            </a:r>
            <a:r>
              <a:rPr lang="en-US" sz="1600" b="1" dirty="0" err="1"/>
              <a:t>televize</a:t>
            </a:r>
            <a:r>
              <a:rPr lang="en-US" sz="1600" b="1" dirty="0"/>
              <a:t>, </a:t>
            </a:r>
            <a:r>
              <a:rPr lang="en-US" sz="1600" b="1" dirty="0" err="1"/>
              <a:t>Rada</a:t>
            </a:r>
            <a:r>
              <a:rPr lang="en-US" sz="1600" b="1" dirty="0"/>
              <a:t> ČTK - </a:t>
            </a:r>
            <a:r>
              <a:rPr lang="en-US" sz="1600" b="1" dirty="0" err="1">
                <a:solidFill>
                  <a:srgbClr val="FF3300"/>
                </a:solidFill>
              </a:rPr>
              <a:t>kontrolní</a:t>
            </a:r>
            <a:r>
              <a:rPr lang="en-US" sz="1600" b="1" dirty="0">
                <a:solidFill>
                  <a:srgbClr val="FF3300"/>
                </a:solidFill>
              </a:rPr>
              <a:t> </a:t>
            </a:r>
            <a:r>
              <a:rPr lang="en-US" sz="1600" b="1" dirty="0" err="1">
                <a:solidFill>
                  <a:srgbClr val="FF3300"/>
                </a:solidFill>
              </a:rPr>
              <a:t>orgán</a:t>
            </a:r>
            <a:r>
              <a:rPr lang="en-US" sz="1600" b="1" dirty="0"/>
              <a:t> </a:t>
            </a:r>
            <a:r>
              <a:rPr lang="en-US" sz="1600" b="1" dirty="0" err="1"/>
              <a:t>veřejnosti</a:t>
            </a:r>
            <a:r>
              <a:rPr lang="en-US" sz="1600" b="1" dirty="0"/>
              <a:t> (</a:t>
            </a:r>
            <a:r>
              <a:rPr lang="en-US" sz="1600" b="1" dirty="0" err="1"/>
              <a:t>tzv</a:t>
            </a:r>
            <a:r>
              <a:rPr lang="en-US" sz="1600" b="1" dirty="0"/>
              <a:t>. </a:t>
            </a:r>
            <a:r>
              <a:rPr lang="en-US" sz="1600" b="1" dirty="0" err="1"/>
              <a:t>malé</a:t>
            </a:r>
            <a:r>
              <a:rPr lang="en-US" sz="1600" b="1" dirty="0"/>
              <a:t> </a:t>
            </a:r>
            <a:r>
              <a:rPr lang="en-US" sz="1600" b="1" dirty="0" err="1"/>
              <a:t>rady</a:t>
            </a:r>
            <a:r>
              <a:rPr lang="en-US" sz="1600" b="1" dirty="0"/>
              <a:t>)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200" dirty="0"/>
              <a:t>§ 4 </a:t>
            </a:r>
            <a:r>
              <a:rPr lang="en-US" sz="1200" dirty="0" err="1"/>
              <a:t>odst</a:t>
            </a:r>
            <a:r>
              <a:rPr lang="en-US" sz="1200" dirty="0"/>
              <a:t>. 1 </a:t>
            </a:r>
            <a:r>
              <a:rPr lang="en-US" sz="1200" dirty="0" err="1"/>
              <a:t>zákona</a:t>
            </a:r>
            <a:r>
              <a:rPr lang="en-US" sz="1200" dirty="0"/>
              <a:t> č. 483/1991 Sb., o </a:t>
            </a:r>
            <a:r>
              <a:rPr lang="en-US" sz="1200" dirty="0" err="1"/>
              <a:t>České</a:t>
            </a:r>
            <a:r>
              <a:rPr lang="en-US" sz="1200" dirty="0"/>
              <a:t> </a:t>
            </a:r>
            <a:r>
              <a:rPr lang="en-US" sz="1200" dirty="0" err="1"/>
              <a:t>televizi</a:t>
            </a:r>
            <a:endParaRPr lang="en-US" sz="1200" dirty="0"/>
          </a:p>
          <a:p>
            <a:pPr algn="l"/>
            <a:r>
              <a:rPr lang="en-US" sz="1200" dirty="0"/>
              <a:t> (1) </a:t>
            </a:r>
            <a:r>
              <a:rPr lang="en-US" sz="1200" dirty="0" err="1"/>
              <a:t>Orgánem</a:t>
            </a:r>
            <a:r>
              <a:rPr lang="en-US" sz="1200" dirty="0"/>
              <a:t>, </a:t>
            </a:r>
            <a:r>
              <a:rPr lang="en-US" sz="1200" dirty="0" err="1"/>
              <a:t>jímž</a:t>
            </a:r>
            <a:r>
              <a:rPr lang="en-US" sz="1200" dirty="0"/>
              <a:t> se </a:t>
            </a:r>
            <a:r>
              <a:rPr lang="en-US" sz="1200" dirty="0" err="1"/>
              <a:t>uplatňuje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FF3300"/>
                </a:solidFill>
              </a:rPr>
              <a:t>právo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veřejnosti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na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kontrolu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činnosti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České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televize</a:t>
            </a:r>
            <a:r>
              <a:rPr lang="en-US" sz="1200" dirty="0"/>
              <a:t> je </a:t>
            </a:r>
            <a:r>
              <a:rPr lang="en-US" sz="1200" dirty="0" err="1"/>
              <a:t>Rada</a:t>
            </a:r>
            <a:r>
              <a:rPr lang="en-US" sz="1200" dirty="0"/>
              <a:t> </a:t>
            </a:r>
            <a:r>
              <a:rPr lang="en-US" sz="1200" dirty="0" err="1"/>
              <a:t>České</a:t>
            </a:r>
            <a:r>
              <a:rPr lang="en-US" sz="1200" dirty="0"/>
              <a:t> </a:t>
            </a:r>
            <a:r>
              <a:rPr lang="en-US" sz="1200" dirty="0" err="1"/>
              <a:t>televize</a:t>
            </a:r>
            <a:r>
              <a:rPr lang="en-US" sz="1200" dirty="0"/>
              <a:t> (</a:t>
            </a:r>
            <a:r>
              <a:rPr lang="en-US" sz="1200" dirty="0" err="1"/>
              <a:t>dále</a:t>
            </a:r>
            <a:r>
              <a:rPr lang="en-US" sz="1200" dirty="0"/>
              <a:t> </a:t>
            </a:r>
            <a:r>
              <a:rPr lang="en-US" sz="1200" dirty="0" err="1"/>
              <a:t>jen</a:t>
            </a:r>
            <a:r>
              <a:rPr lang="en-US" sz="1200" dirty="0"/>
              <a:t> "</a:t>
            </a:r>
            <a:r>
              <a:rPr lang="en-US" sz="1200" dirty="0" err="1"/>
              <a:t>Rada</a:t>
            </a:r>
            <a:r>
              <a:rPr lang="en-US" sz="1200" dirty="0"/>
              <a:t>"). </a:t>
            </a:r>
            <a:r>
              <a:rPr lang="en-US" sz="1200" dirty="0" err="1"/>
              <a:t>Rada</a:t>
            </a:r>
            <a:r>
              <a:rPr lang="en-US" sz="1200" dirty="0"/>
              <a:t> </a:t>
            </a:r>
            <a:r>
              <a:rPr lang="en-US" sz="1200" dirty="0" err="1"/>
              <a:t>má</a:t>
            </a:r>
            <a:r>
              <a:rPr lang="en-US" sz="1200" dirty="0"/>
              <a:t> 15 </a:t>
            </a:r>
            <a:r>
              <a:rPr lang="en-US" sz="1200" dirty="0" err="1"/>
              <a:t>členů</a:t>
            </a:r>
            <a:r>
              <a:rPr lang="en-US" sz="1200" dirty="0"/>
              <a:t>. </a:t>
            </a:r>
            <a:r>
              <a:rPr lang="en-US" sz="1200" dirty="0" err="1"/>
              <a:t>Členy</a:t>
            </a:r>
            <a:r>
              <a:rPr lang="en-US" sz="1200" dirty="0"/>
              <a:t> </a:t>
            </a:r>
            <a:r>
              <a:rPr lang="en-US" sz="1200" dirty="0" err="1"/>
              <a:t>Rady</a:t>
            </a:r>
            <a:r>
              <a:rPr lang="en-US" sz="1200" dirty="0"/>
              <a:t> </a:t>
            </a:r>
            <a:r>
              <a:rPr lang="en-US" sz="1200" dirty="0" err="1"/>
              <a:t>volí</a:t>
            </a:r>
            <a:r>
              <a:rPr lang="en-US" sz="1200" dirty="0"/>
              <a:t> a </a:t>
            </a:r>
            <a:r>
              <a:rPr lang="en-US" sz="1200" dirty="0" err="1"/>
              <a:t>odvolává</a:t>
            </a:r>
            <a:r>
              <a:rPr lang="en-US" sz="1200" dirty="0"/>
              <a:t> </a:t>
            </a:r>
            <a:r>
              <a:rPr lang="en-US" sz="1200" dirty="0" err="1"/>
              <a:t>Poslanecká</a:t>
            </a:r>
            <a:r>
              <a:rPr lang="en-US" sz="1200" dirty="0"/>
              <a:t> </a:t>
            </a:r>
            <a:r>
              <a:rPr lang="en-US" sz="1200" dirty="0" err="1"/>
              <a:t>sněmovna</a:t>
            </a:r>
            <a:r>
              <a:rPr lang="en-US" sz="1200" dirty="0"/>
              <a:t> </a:t>
            </a:r>
            <a:r>
              <a:rPr lang="en-US" sz="1200" dirty="0" err="1"/>
              <a:t>Parlamentu</a:t>
            </a:r>
            <a:r>
              <a:rPr lang="en-US" sz="1200" dirty="0"/>
              <a:t> </a:t>
            </a:r>
            <a:r>
              <a:rPr lang="en-US" sz="1200" dirty="0" err="1"/>
              <a:t>České</a:t>
            </a:r>
            <a:r>
              <a:rPr lang="en-US" sz="1200" dirty="0"/>
              <a:t> </a:t>
            </a:r>
            <a:r>
              <a:rPr lang="en-US" sz="1200" dirty="0" err="1"/>
              <a:t>republiky</a:t>
            </a:r>
            <a:r>
              <a:rPr lang="en-US" sz="1200" dirty="0"/>
              <a:t> (</a:t>
            </a:r>
            <a:r>
              <a:rPr lang="en-US" sz="1200" dirty="0" err="1"/>
              <a:t>dále</a:t>
            </a:r>
            <a:r>
              <a:rPr lang="en-US" sz="1200" dirty="0"/>
              <a:t> </a:t>
            </a:r>
            <a:r>
              <a:rPr lang="en-US" sz="1200" dirty="0" err="1"/>
              <a:t>jen</a:t>
            </a:r>
            <a:r>
              <a:rPr lang="en-US" sz="1200" dirty="0"/>
              <a:t> "</a:t>
            </a:r>
            <a:r>
              <a:rPr lang="en-US" sz="1200" dirty="0" err="1"/>
              <a:t>Poslanecká</a:t>
            </a:r>
            <a:r>
              <a:rPr lang="en-US" sz="1200" dirty="0"/>
              <a:t> </a:t>
            </a:r>
            <a:r>
              <a:rPr lang="en-US" sz="1200" dirty="0" err="1"/>
              <a:t>sněmovna</a:t>
            </a:r>
            <a:r>
              <a:rPr lang="en-US" sz="1200" dirty="0"/>
              <a:t>") </a:t>
            </a:r>
            <a:r>
              <a:rPr lang="en-US" sz="1200" dirty="0" err="1"/>
              <a:t>tak</a:t>
            </a:r>
            <a:r>
              <a:rPr lang="en-US" sz="1200" dirty="0"/>
              <a:t>, </a:t>
            </a:r>
            <a:r>
              <a:rPr lang="en-US" sz="1200" dirty="0" err="1"/>
              <a:t>aby</a:t>
            </a:r>
            <a:r>
              <a:rPr lang="en-US" sz="1200" dirty="0"/>
              <a:t> v </a:t>
            </a:r>
            <a:r>
              <a:rPr lang="en-US" sz="1200" dirty="0" err="1"/>
              <a:t>ní</a:t>
            </a:r>
            <a:r>
              <a:rPr lang="en-US" sz="1200" dirty="0"/>
              <a:t> </a:t>
            </a:r>
            <a:r>
              <a:rPr lang="en-US" sz="1200" dirty="0" err="1"/>
              <a:t>byly</a:t>
            </a:r>
            <a:r>
              <a:rPr lang="en-US" sz="1200" dirty="0"/>
              <a:t> </a:t>
            </a:r>
            <a:r>
              <a:rPr lang="en-US" sz="1200" dirty="0" err="1"/>
              <a:t>zastoupeny</a:t>
            </a:r>
            <a:r>
              <a:rPr lang="en-US" sz="1200" dirty="0"/>
              <a:t> </a:t>
            </a:r>
            <a:r>
              <a:rPr lang="en-US" sz="1200" dirty="0" err="1"/>
              <a:t>významné</a:t>
            </a:r>
            <a:r>
              <a:rPr lang="en-US" sz="1200" dirty="0"/>
              <a:t> </a:t>
            </a:r>
            <a:r>
              <a:rPr lang="en-US" sz="1200" dirty="0" err="1"/>
              <a:t>regionální</a:t>
            </a:r>
            <a:r>
              <a:rPr lang="en-US" sz="1200" dirty="0"/>
              <a:t>, </a:t>
            </a:r>
            <a:r>
              <a:rPr lang="en-US" sz="1200" dirty="0" err="1"/>
              <a:t>politické</a:t>
            </a:r>
            <a:r>
              <a:rPr lang="en-US" sz="1200" dirty="0"/>
              <a:t>, </a:t>
            </a:r>
            <a:r>
              <a:rPr lang="en-US" sz="1200" dirty="0" err="1"/>
              <a:t>sociální</a:t>
            </a:r>
            <a:r>
              <a:rPr lang="en-US" sz="1200" dirty="0"/>
              <a:t> a </a:t>
            </a:r>
            <a:r>
              <a:rPr lang="en-US" sz="1200" dirty="0" err="1"/>
              <a:t>kulturní</a:t>
            </a:r>
            <a:r>
              <a:rPr lang="en-US" sz="1200" dirty="0"/>
              <a:t> </a:t>
            </a:r>
            <a:r>
              <a:rPr lang="en-US" sz="1200" dirty="0" err="1"/>
              <a:t>názorové</a:t>
            </a:r>
            <a:r>
              <a:rPr lang="en-US" sz="1200" dirty="0"/>
              <a:t> </a:t>
            </a:r>
            <a:r>
              <a:rPr lang="en-US" sz="1200" dirty="0" err="1"/>
              <a:t>proudy</a:t>
            </a:r>
            <a:r>
              <a:rPr lang="en-US" sz="1200" dirty="0"/>
              <a:t>.</a:t>
            </a:r>
          </a:p>
          <a:p>
            <a:pPr algn="l"/>
            <a:endParaRPr lang="en-US" sz="1200" dirty="0">
              <a:solidFill>
                <a:srgbClr val="FFFF00"/>
              </a:solidFill>
            </a:endParaRPr>
          </a:p>
          <a:p>
            <a:pPr algn="l"/>
            <a:r>
              <a:rPr lang="en-US" sz="1200" dirty="0">
                <a:solidFill>
                  <a:srgbClr val="FFFF00"/>
                </a:solidFill>
              </a:rPr>
              <a:t> </a:t>
            </a:r>
            <a:r>
              <a:rPr lang="en-US" sz="1200" dirty="0"/>
              <a:t>§ 4 </a:t>
            </a:r>
            <a:r>
              <a:rPr lang="en-US" sz="1200" dirty="0" err="1"/>
              <a:t>odst</a:t>
            </a:r>
            <a:r>
              <a:rPr lang="en-US" sz="1200" dirty="0"/>
              <a:t> 1 </a:t>
            </a:r>
            <a:r>
              <a:rPr lang="en-US" sz="1200" dirty="0" err="1"/>
              <a:t>zákona</a:t>
            </a:r>
            <a:r>
              <a:rPr lang="en-US" sz="1200" dirty="0"/>
              <a:t> č. 484/1991 Sb., o </a:t>
            </a:r>
            <a:r>
              <a:rPr lang="en-US" sz="1200" dirty="0" err="1"/>
              <a:t>Českém</a:t>
            </a:r>
            <a:r>
              <a:rPr lang="en-US" sz="1200" dirty="0"/>
              <a:t> </a:t>
            </a:r>
            <a:r>
              <a:rPr lang="en-US" sz="1200" dirty="0" err="1"/>
              <a:t>rozhlase</a:t>
            </a:r>
            <a:endParaRPr lang="en-US" sz="1200" dirty="0"/>
          </a:p>
          <a:p>
            <a:pPr algn="l"/>
            <a:r>
              <a:rPr lang="en-US" sz="1200" dirty="0"/>
              <a:t> (1) </a:t>
            </a:r>
            <a:r>
              <a:rPr lang="en-US" sz="1200" dirty="0" err="1"/>
              <a:t>Orgánem</a:t>
            </a:r>
            <a:r>
              <a:rPr lang="en-US" sz="1200" dirty="0"/>
              <a:t>, </a:t>
            </a:r>
            <a:r>
              <a:rPr lang="en-US" sz="1200" dirty="0" err="1"/>
              <a:t>jímž</a:t>
            </a:r>
            <a:r>
              <a:rPr lang="en-US" sz="1200" dirty="0"/>
              <a:t> se </a:t>
            </a:r>
            <a:r>
              <a:rPr lang="en-US" sz="1200" dirty="0" err="1"/>
              <a:t>uplatňuje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FF3300"/>
                </a:solidFill>
              </a:rPr>
              <a:t>právo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veřejnosti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na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kontrolu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činnosti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Českého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rozhlasu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/>
              <a:t>je </a:t>
            </a:r>
            <a:r>
              <a:rPr lang="en-US" sz="1200" dirty="0" err="1"/>
              <a:t>Rada</a:t>
            </a:r>
            <a:r>
              <a:rPr lang="en-US" sz="1200" dirty="0"/>
              <a:t> </a:t>
            </a:r>
            <a:r>
              <a:rPr lang="en-US" sz="1200" dirty="0" err="1"/>
              <a:t>Českého</a:t>
            </a:r>
            <a:r>
              <a:rPr lang="en-US" sz="1200" dirty="0"/>
              <a:t> </a:t>
            </a:r>
            <a:r>
              <a:rPr lang="en-US" sz="1200" dirty="0" err="1"/>
              <a:t>rozhlasu</a:t>
            </a:r>
            <a:r>
              <a:rPr lang="en-US" sz="1200" dirty="0"/>
              <a:t> (</a:t>
            </a:r>
            <a:r>
              <a:rPr lang="en-US" sz="1200" dirty="0" err="1"/>
              <a:t>dále</a:t>
            </a:r>
            <a:r>
              <a:rPr lang="en-US" sz="1200" dirty="0"/>
              <a:t> </a:t>
            </a:r>
            <a:r>
              <a:rPr lang="en-US" sz="1200" dirty="0" err="1"/>
              <a:t>jen</a:t>
            </a:r>
            <a:r>
              <a:rPr lang="en-US" sz="1200" dirty="0"/>
              <a:t> "</a:t>
            </a:r>
            <a:r>
              <a:rPr lang="en-US" sz="1200" dirty="0" err="1"/>
              <a:t>Rada</a:t>
            </a:r>
            <a:r>
              <a:rPr lang="en-US" sz="1200" dirty="0"/>
              <a:t>"). </a:t>
            </a:r>
            <a:r>
              <a:rPr lang="en-US" sz="1200" dirty="0" err="1"/>
              <a:t>Rada</a:t>
            </a:r>
            <a:r>
              <a:rPr lang="en-US" sz="1200" dirty="0"/>
              <a:t> </a:t>
            </a:r>
            <a:r>
              <a:rPr lang="en-US" sz="1200" dirty="0" err="1"/>
              <a:t>má</a:t>
            </a:r>
            <a:r>
              <a:rPr lang="en-US" sz="1200" dirty="0"/>
              <a:t> </a:t>
            </a:r>
            <a:r>
              <a:rPr lang="en-US" sz="1200" dirty="0" err="1"/>
              <a:t>devět</a:t>
            </a:r>
            <a:r>
              <a:rPr lang="en-US" sz="1200" dirty="0"/>
              <a:t> </a:t>
            </a:r>
            <a:r>
              <a:rPr lang="en-US" sz="1200" dirty="0" err="1"/>
              <a:t>členů</a:t>
            </a:r>
            <a:r>
              <a:rPr lang="en-US" sz="1200" dirty="0"/>
              <a:t>. </a:t>
            </a:r>
            <a:r>
              <a:rPr lang="en-US" sz="1200" dirty="0" err="1"/>
              <a:t>Členy</a:t>
            </a:r>
            <a:r>
              <a:rPr lang="en-US" sz="1200" dirty="0"/>
              <a:t> </a:t>
            </a:r>
            <a:r>
              <a:rPr lang="en-US" sz="1200" dirty="0" err="1"/>
              <a:t>Rady</a:t>
            </a:r>
            <a:r>
              <a:rPr lang="en-US" sz="1200" dirty="0"/>
              <a:t> </a:t>
            </a:r>
            <a:r>
              <a:rPr lang="en-US" sz="1200" dirty="0" err="1"/>
              <a:t>volí</a:t>
            </a:r>
            <a:r>
              <a:rPr lang="en-US" sz="1200" dirty="0"/>
              <a:t> a </a:t>
            </a:r>
            <a:r>
              <a:rPr lang="en-US" sz="1200" dirty="0" err="1"/>
              <a:t>odvolává</a:t>
            </a:r>
            <a:r>
              <a:rPr lang="en-US" sz="1200" dirty="0"/>
              <a:t> </a:t>
            </a:r>
            <a:r>
              <a:rPr lang="en-US" sz="1200" dirty="0" err="1"/>
              <a:t>Poslanecká</a:t>
            </a:r>
            <a:r>
              <a:rPr lang="en-US" sz="1200" dirty="0"/>
              <a:t> </a:t>
            </a:r>
            <a:r>
              <a:rPr lang="en-US" sz="1200" dirty="0" err="1"/>
              <a:t>sněmovna</a:t>
            </a:r>
            <a:r>
              <a:rPr lang="en-US" sz="1200" dirty="0"/>
              <a:t> </a:t>
            </a:r>
            <a:r>
              <a:rPr lang="en-US" sz="1200" dirty="0" err="1"/>
              <a:t>Parlamentu</a:t>
            </a:r>
            <a:r>
              <a:rPr lang="en-US" sz="1200" dirty="0"/>
              <a:t> </a:t>
            </a:r>
            <a:r>
              <a:rPr lang="en-US" sz="1200" dirty="0" err="1"/>
              <a:t>České</a:t>
            </a:r>
            <a:r>
              <a:rPr lang="en-US" sz="1200" dirty="0"/>
              <a:t> </a:t>
            </a:r>
            <a:r>
              <a:rPr lang="en-US" sz="1200" dirty="0" err="1"/>
              <a:t>republiky</a:t>
            </a:r>
            <a:r>
              <a:rPr lang="en-US" sz="1200" dirty="0"/>
              <a:t> (</a:t>
            </a:r>
            <a:r>
              <a:rPr lang="en-US" sz="1200" dirty="0" err="1"/>
              <a:t>dále</a:t>
            </a:r>
            <a:r>
              <a:rPr lang="en-US" sz="1200" dirty="0"/>
              <a:t> </a:t>
            </a:r>
            <a:r>
              <a:rPr lang="en-US" sz="1200" dirty="0" err="1"/>
              <a:t>jen</a:t>
            </a:r>
            <a:r>
              <a:rPr lang="en-US" sz="1200" dirty="0"/>
              <a:t> "</a:t>
            </a:r>
            <a:r>
              <a:rPr lang="en-US" sz="1200" dirty="0" err="1"/>
              <a:t>Poslanecká</a:t>
            </a:r>
            <a:r>
              <a:rPr lang="en-US" sz="1200" dirty="0"/>
              <a:t> </a:t>
            </a:r>
            <a:r>
              <a:rPr lang="en-US" sz="1200" dirty="0" err="1"/>
              <a:t>sněmovna</a:t>
            </a:r>
            <a:r>
              <a:rPr lang="en-US" sz="1200" dirty="0"/>
              <a:t>") </a:t>
            </a:r>
            <a:r>
              <a:rPr lang="en-US" sz="1200" dirty="0" err="1"/>
              <a:t>tak</a:t>
            </a:r>
            <a:r>
              <a:rPr lang="en-US" sz="1200" dirty="0"/>
              <a:t>, </a:t>
            </a:r>
            <a:r>
              <a:rPr lang="en-US" sz="1200" dirty="0" err="1"/>
              <a:t>aby</a:t>
            </a:r>
            <a:r>
              <a:rPr lang="en-US" sz="1200" dirty="0"/>
              <a:t> v </a:t>
            </a:r>
            <a:r>
              <a:rPr lang="en-US" sz="1200" dirty="0" err="1"/>
              <a:t>ní</a:t>
            </a:r>
            <a:r>
              <a:rPr lang="en-US" sz="1200" dirty="0"/>
              <a:t> </a:t>
            </a:r>
            <a:r>
              <a:rPr lang="en-US" sz="1200" dirty="0" err="1"/>
              <a:t>byly</a:t>
            </a:r>
            <a:r>
              <a:rPr lang="en-US" sz="1200" dirty="0"/>
              <a:t> </a:t>
            </a:r>
            <a:r>
              <a:rPr lang="en-US" sz="1200" dirty="0" err="1"/>
              <a:t>zastoupeny</a:t>
            </a:r>
            <a:r>
              <a:rPr lang="en-US" sz="1200" dirty="0"/>
              <a:t> </a:t>
            </a:r>
            <a:r>
              <a:rPr lang="en-US" sz="1200" dirty="0" err="1"/>
              <a:t>významné</a:t>
            </a:r>
            <a:r>
              <a:rPr lang="en-US" sz="1200" dirty="0"/>
              <a:t> </a:t>
            </a:r>
            <a:r>
              <a:rPr lang="en-US" sz="1200" dirty="0" err="1"/>
              <a:t>regionální</a:t>
            </a:r>
            <a:r>
              <a:rPr lang="en-US" sz="1200" dirty="0"/>
              <a:t>, </a:t>
            </a:r>
            <a:r>
              <a:rPr lang="en-US" sz="1200" dirty="0" err="1"/>
              <a:t>politické</a:t>
            </a:r>
            <a:r>
              <a:rPr lang="en-US" sz="1200" dirty="0"/>
              <a:t>, </a:t>
            </a:r>
            <a:r>
              <a:rPr lang="en-US" sz="1200" dirty="0" err="1"/>
              <a:t>sociální</a:t>
            </a:r>
            <a:r>
              <a:rPr lang="en-US" sz="1200" dirty="0"/>
              <a:t> a </a:t>
            </a:r>
            <a:r>
              <a:rPr lang="en-US" sz="1200" dirty="0" err="1"/>
              <a:t>kulturní</a:t>
            </a:r>
            <a:r>
              <a:rPr lang="en-US" sz="1200" dirty="0"/>
              <a:t> </a:t>
            </a:r>
            <a:r>
              <a:rPr lang="en-US" sz="1200" dirty="0" err="1"/>
              <a:t>názorové</a:t>
            </a:r>
            <a:r>
              <a:rPr lang="en-US" sz="1200" dirty="0"/>
              <a:t> </a:t>
            </a:r>
            <a:r>
              <a:rPr lang="en-US" sz="1200" dirty="0" err="1"/>
              <a:t>proudy</a:t>
            </a:r>
            <a:r>
              <a:rPr lang="en-US" sz="1200" dirty="0"/>
              <a:t>.</a:t>
            </a:r>
          </a:p>
          <a:p>
            <a:pPr algn="l"/>
            <a:endParaRPr lang="en-US" sz="1200" dirty="0"/>
          </a:p>
          <a:p>
            <a:pPr algn="l"/>
            <a:r>
              <a:rPr lang="en-US" sz="1200" dirty="0"/>
              <a:t>§ 4 </a:t>
            </a:r>
            <a:r>
              <a:rPr lang="en-US" sz="1200" dirty="0" err="1"/>
              <a:t>odst</a:t>
            </a:r>
            <a:r>
              <a:rPr lang="en-US" sz="1200" dirty="0"/>
              <a:t>. 1. </a:t>
            </a:r>
            <a:r>
              <a:rPr lang="en-US" sz="1200" dirty="0" err="1"/>
              <a:t>Zákona</a:t>
            </a:r>
            <a:r>
              <a:rPr lang="en-US" sz="1200" dirty="0"/>
              <a:t> č. 517/1992 Sb., o </a:t>
            </a:r>
            <a:r>
              <a:rPr lang="en-US" sz="1200" dirty="0" err="1"/>
              <a:t>České</a:t>
            </a:r>
            <a:r>
              <a:rPr lang="en-US" sz="1200" dirty="0"/>
              <a:t> </a:t>
            </a:r>
            <a:r>
              <a:rPr lang="en-US" sz="1200" dirty="0" err="1"/>
              <a:t>tiskové</a:t>
            </a:r>
            <a:r>
              <a:rPr lang="en-US" sz="1200" dirty="0"/>
              <a:t> </a:t>
            </a:r>
            <a:r>
              <a:rPr lang="en-US" sz="1200" dirty="0" err="1"/>
              <a:t>kanceláři</a:t>
            </a:r>
            <a:endParaRPr lang="en-US" sz="1200" dirty="0"/>
          </a:p>
          <a:p>
            <a:pPr algn="l"/>
            <a:r>
              <a:rPr lang="en-US" sz="1200" dirty="0"/>
              <a:t> (1) </a:t>
            </a:r>
            <a:r>
              <a:rPr lang="en-US" sz="1200" dirty="0" err="1"/>
              <a:t>Orgánem</a:t>
            </a:r>
            <a:r>
              <a:rPr lang="en-US" sz="1200" dirty="0"/>
              <a:t>, </a:t>
            </a:r>
            <a:r>
              <a:rPr lang="en-US" sz="1200" dirty="0" err="1"/>
              <a:t>jímž</a:t>
            </a:r>
            <a:r>
              <a:rPr lang="en-US" sz="1200" dirty="0"/>
              <a:t> se </a:t>
            </a:r>
            <a:r>
              <a:rPr lang="en-US" sz="1200" dirty="0" err="1"/>
              <a:t>uplatňuje</a:t>
            </a:r>
            <a:r>
              <a:rPr lang="en-US" sz="1200" dirty="0"/>
              <a:t> </a:t>
            </a:r>
            <a:r>
              <a:rPr lang="en-US" sz="1200" dirty="0" err="1">
                <a:solidFill>
                  <a:srgbClr val="FF3300"/>
                </a:solidFill>
              </a:rPr>
              <a:t>právo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veřejnosti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na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kontrolu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tiskové</a:t>
            </a:r>
            <a:r>
              <a:rPr lang="en-US" sz="1200" dirty="0">
                <a:solidFill>
                  <a:srgbClr val="FF3300"/>
                </a:solidFill>
              </a:rPr>
              <a:t> </a:t>
            </a:r>
            <a:r>
              <a:rPr lang="en-US" sz="1200" dirty="0" err="1">
                <a:solidFill>
                  <a:srgbClr val="FF3300"/>
                </a:solidFill>
              </a:rPr>
              <a:t>kanceláře</a:t>
            </a:r>
            <a:r>
              <a:rPr lang="en-US" sz="1200" dirty="0"/>
              <a:t> je </a:t>
            </a:r>
            <a:r>
              <a:rPr lang="en-US" sz="1200" dirty="0" err="1"/>
              <a:t>Rada</a:t>
            </a:r>
            <a:r>
              <a:rPr lang="en-US" sz="1200" dirty="0"/>
              <a:t> </a:t>
            </a:r>
            <a:r>
              <a:rPr lang="en-US" sz="1200" dirty="0" err="1"/>
              <a:t>tiskové</a:t>
            </a:r>
            <a:r>
              <a:rPr lang="en-US" sz="1200" dirty="0"/>
              <a:t> </a:t>
            </a:r>
            <a:r>
              <a:rPr lang="en-US" sz="1200" dirty="0" err="1"/>
              <a:t>kanceláře</a:t>
            </a:r>
            <a:r>
              <a:rPr lang="en-US" sz="1200" dirty="0"/>
              <a:t> (</a:t>
            </a:r>
            <a:r>
              <a:rPr lang="en-US" sz="1200" dirty="0" err="1"/>
              <a:t>dále</a:t>
            </a:r>
            <a:r>
              <a:rPr lang="en-US" sz="1200" dirty="0"/>
              <a:t> </a:t>
            </a:r>
            <a:r>
              <a:rPr lang="en-US" sz="1200" dirty="0" err="1"/>
              <a:t>jen</a:t>
            </a:r>
            <a:r>
              <a:rPr lang="en-US" sz="1200" dirty="0"/>
              <a:t> "</a:t>
            </a:r>
            <a:r>
              <a:rPr lang="en-US" sz="1200" dirty="0" err="1"/>
              <a:t>Rada</a:t>
            </a:r>
            <a:r>
              <a:rPr lang="en-US" sz="1200" dirty="0"/>
              <a:t>"). </a:t>
            </a:r>
            <a:r>
              <a:rPr lang="en-US" sz="1200" dirty="0" err="1"/>
              <a:t>Rada</a:t>
            </a:r>
            <a:r>
              <a:rPr lang="en-US" sz="1200" dirty="0"/>
              <a:t> </a:t>
            </a:r>
            <a:r>
              <a:rPr lang="en-US" sz="1200" dirty="0" err="1"/>
              <a:t>má</a:t>
            </a:r>
            <a:r>
              <a:rPr lang="en-US" sz="1200" dirty="0"/>
              <a:t> </a:t>
            </a:r>
            <a:r>
              <a:rPr lang="en-US" sz="1200" dirty="0" err="1"/>
              <a:t>sedm</a:t>
            </a:r>
            <a:r>
              <a:rPr lang="en-US" sz="1200" dirty="0"/>
              <a:t> </a:t>
            </a:r>
            <a:r>
              <a:rPr lang="en-US" sz="1200" dirty="0" err="1"/>
              <a:t>členů</a:t>
            </a:r>
            <a:r>
              <a:rPr lang="en-US" sz="1200" dirty="0"/>
              <a:t>. </a:t>
            </a:r>
            <a:r>
              <a:rPr lang="en-US" sz="1200" dirty="0" err="1"/>
              <a:t>Členy</a:t>
            </a:r>
            <a:r>
              <a:rPr lang="en-US" sz="1200" dirty="0"/>
              <a:t> </a:t>
            </a:r>
            <a:r>
              <a:rPr lang="en-US" sz="1200" dirty="0" err="1"/>
              <a:t>Rady</a:t>
            </a:r>
            <a:r>
              <a:rPr lang="en-US" sz="1200" dirty="0"/>
              <a:t> </a:t>
            </a:r>
            <a:r>
              <a:rPr lang="en-US" sz="1200" dirty="0" err="1"/>
              <a:t>volí</a:t>
            </a:r>
            <a:r>
              <a:rPr lang="en-US" sz="1200" dirty="0"/>
              <a:t> a </a:t>
            </a:r>
            <a:r>
              <a:rPr lang="en-US" sz="1200" dirty="0" err="1"/>
              <a:t>odvolává</a:t>
            </a:r>
            <a:r>
              <a:rPr lang="en-US" sz="1200" dirty="0"/>
              <a:t> </a:t>
            </a:r>
            <a:r>
              <a:rPr lang="en-US" sz="1200" dirty="0" err="1"/>
              <a:t>Česká</a:t>
            </a:r>
            <a:r>
              <a:rPr lang="en-US" sz="1200" dirty="0"/>
              <a:t> </a:t>
            </a:r>
            <a:r>
              <a:rPr lang="en-US" sz="1200" dirty="0" err="1"/>
              <a:t>národní</a:t>
            </a:r>
            <a:r>
              <a:rPr lang="en-US" sz="1200" dirty="0"/>
              <a:t> </a:t>
            </a:r>
            <a:r>
              <a:rPr lang="en-US" sz="1200" dirty="0" err="1"/>
              <a:t>rada</a:t>
            </a:r>
            <a:r>
              <a:rPr lang="en-US" sz="1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23528" y="403376"/>
            <a:ext cx="8668072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Proměny RČRRTV (tzv. „velké Rady“) 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v l</a:t>
            </a:r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é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tech 199</a:t>
            </a:r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2014</a:t>
            </a:r>
            <a:endParaRPr lang="en-US" b="1" u="sng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cs-CZ" sz="1400" b="1" dirty="0" smtClean="0"/>
          </a:p>
          <a:p>
            <a:pPr algn="l"/>
            <a:r>
              <a:rPr lang="cs-CZ" sz="1600" dirty="0" smtClean="0">
                <a:solidFill>
                  <a:srgbClr val="FFFF00"/>
                </a:solidFill>
              </a:rPr>
              <a:t>motto: nezávislost mediálních rad na politických stranách a vládě může ohrožovat nejen způsob jmenování, ale i způsob odvolávání</a:t>
            </a:r>
          </a:p>
          <a:p>
            <a:pPr algn="l"/>
            <a:endParaRPr lang="cs-CZ" dirty="0" smtClean="0"/>
          </a:p>
          <a:p>
            <a:pPr algn="l"/>
            <a:r>
              <a:rPr lang="cs-CZ" sz="1600" dirty="0" smtClean="0"/>
              <a:t>RČRRTV -  zřízena zákonem 103/1992 z 21. února, po rozpadu ČSFR jediný regulátor</a:t>
            </a:r>
          </a:p>
          <a:p>
            <a:pPr algn="l"/>
            <a:endParaRPr lang="cs-CZ" sz="1600" dirty="0" smtClean="0"/>
          </a:p>
          <a:p>
            <a:pPr algn="l"/>
            <a:r>
              <a:rPr lang="cs-CZ" sz="1600" dirty="0" smtClean="0"/>
              <a:t>1992 – vznik Rady na osobnostním základě</a:t>
            </a:r>
          </a:p>
          <a:p>
            <a:pPr algn="l"/>
            <a:endParaRPr lang="cs-CZ" sz="1600" dirty="0" smtClean="0"/>
          </a:p>
          <a:p>
            <a:pPr algn="l"/>
            <a:r>
              <a:rPr lang="cs-CZ" sz="1600" dirty="0" smtClean="0"/>
              <a:t>Členové Federální RTV mohli být odvoláváni jen jednotlivě z vyjmenovaných důvodů, ovšem zákon o RČRRTV předpokládal odvolání Rady jako celku:</a:t>
            </a:r>
          </a:p>
          <a:p>
            <a:pPr algn="l"/>
            <a:r>
              <a:rPr lang="cs-CZ" sz="1400" i="1" dirty="0" smtClean="0"/>
              <a:t>§5 (4) Česká národní rada může odvolat Radu, nesplní-li Rada povinnost podle §2 odst. 2. tohoto zákona</a:t>
            </a:r>
            <a:r>
              <a:rPr lang="cs-CZ" sz="1400" dirty="0" smtClean="0"/>
              <a:t> </a:t>
            </a:r>
          </a:p>
          <a:p>
            <a:pPr algn="l"/>
            <a:r>
              <a:rPr lang="cs-CZ" sz="1400" i="1" dirty="0" smtClean="0"/>
              <a:t>§2 (2) Rada je povinna předkládat České národní radě zprávu o stavu vysílání a o své činnosti, a to nejméně jednou ročně nebo vždy, když o to Česká národní rada požádá</a:t>
            </a:r>
          </a:p>
          <a:p>
            <a:pPr algn="l"/>
            <a:endParaRPr lang="cs-CZ" sz="1600" dirty="0" smtClean="0"/>
          </a:p>
          <a:p>
            <a:pPr algn="l"/>
            <a:r>
              <a:rPr lang="cs-CZ" sz="1600" dirty="0" smtClean="0"/>
              <a:t>Poslanci v novele 36/1993 paragraf §5(4) rozšířili o větu</a:t>
            </a:r>
          </a:p>
          <a:p>
            <a:pPr algn="l"/>
            <a:r>
              <a:rPr lang="cs-CZ" sz="1400" i="1" dirty="0" smtClean="0"/>
              <a:t> "nebo pokud Česká národní rada neschválí závěrečný účet Rady nebo </a:t>
            </a:r>
            <a:r>
              <a:rPr lang="cs-CZ" sz="1400" i="1" u="sng" dirty="0" smtClean="0">
                <a:solidFill>
                  <a:srgbClr val="FF3300"/>
                </a:solidFill>
              </a:rPr>
              <a:t>opětovně neschválí</a:t>
            </a:r>
            <a:r>
              <a:rPr lang="cs-CZ" sz="1400" i="1" dirty="0" smtClean="0">
                <a:solidFill>
                  <a:srgbClr val="FF3300"/>
                </a:solidFill>
              </a:rPr>
              <a:t> </a:t>
            </a:r>
            <a:r>
              <a:rPr lang="cs-CZ" sz="1400" i="1" dirty="0" smtClean="0"/>
              <a:t>zprávu o činnosti Rady".</a:t>
            </a:r>
          </a:p>
          <a:p>
            <a:pPr algn="l"/>
            <a:r>
              <a:rPr lang="cs-CZ" sz="1600" dirty="0" smtClean="0"/>
              <a:t>čímž posílili svoji kontrolu nad RČRRTV – sněmovní většina mohla kdykoli odvolávat cokoli</a:t>
            </a:r>
          </a:p>
          <a:p>
            <a:pPr algn="l"/>
            <a:endParaRPr lang="cs-CZ" sz="1600" dirty="0" smtClean="0"/>
          </a:p>
          <a:p>
            <a:pPr algn="l"/>
            <a:r>
              <a:rPr lang="cs-CZ" sz="1600" dirty="0" smtClean="0"/>
              <a:t>leden 1993 – RČRRTV uděluje celoplošnou televizní licenci CET21</a:t>
            </a:r>
          </a:p>
          <a:p>
            <a:pPr algn="l"/>
            <a:endParaRPr lang="cs-CZ" sz="1600" dirty="0" smtClean="0"/>
          </a:p>
          <a:p>
            <a:pPr algn="l"/>
            <a:r>
              <a:rPr lang="cs-CZ" sz="1600" dirty="0" smtClean="0"/>
              <a:t>22. května 1993 – RČRRTV unikla odvolání, když druhé hlasování o zprávě skončilo 88 pro 88 proti</a:t>
            </a:r>
          </a:p>
          <a:p>
            <a:pPr algn="l"/>
            <a:endParaRPr lang="cs-CZ" sz="1600" dirty="0" smtClean="0"/>
          </a:p>
          <a:p>
            <a:pPr algn="l"/>
            <a:r>
              <a:rPr lang="cs-CZ" sz="1600" dirty="0" smtClean="0"/>
              <a:t>9. srpna1994 - zpráva RČRRTV podruhé neschválena, </a:t>
            </a:r>
            <a:r>
              <a:rPr lang="cs-CZ" sz="1600" dirty="0" smtClean="0">
                <a:solidFill>
                  <a:srgbClr val="FF3300"/>
                </a:solidFill>
              </a:rPr>
              <a:t>RČRRTV jako celek odvolána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512" y="240804"/>
            <a:ext cx="8668072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Proměny RČRRTV (tzv. „velké Rady“) 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b="1" u="sng" dirty="0" err="1">
                <a:latin typeface="Courier New" pitchFamily="49" charset="0"/>
                <a:cs typeface="Courier New" pitchFamily="49" charset="0"/>
              </a:rPr>
              <a:t>letech</a:t>
            </a:r>
            <a:r>
              <a:rPr lang="en-US" b="1" u="sn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199</a:t>
            </a:r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2014</a:t>
            </a:r>
            <a:endParaRPr lang="en-US" b="1" u="sng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cs-CZ" sz="1400" b="1" dirty="0" smtClean="0"/>
          </a:p>
          <a:p>
            <a:pPr algn="l"/>
            <a:r>
              <a:rPr lang="cs-CZ" sz="1600" dirty="0" smtClean="0">
                <a:solidFill>
                  <a:srgbClr val="FFFF00"/>
                </a:solidFill>
              </a:rPr>
              <a:t>motto: nezávislost mediálních rad na politických stranách a vládě může ohrožovat nejen způsob jmenování, ale i způsob odvolávání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srpen 1994 – volba nové RČRRTV již v režii politických stran, které sem vysílají své reprezentanty – od té doby se Rada vůli Sněmovny již nevzepřela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prosinec 1995 – okleštění pravomocí Rady, možnost rušení licenčních podmínek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prosinec 1997 – rozšíření Rady na 13 členů  (požadavek opozice po volbách 1996)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17. května 2001 – nový vysílací zákon 231/2001 přejímá praxi starého zákona téměř beze změn (místo RČRRTV nyní RRTV)</a:t>
            </a:r>
          </a:p>
          <a:p>
            <a:pPr algn="l"/>
            <a:r>
              <a:rPr lang="cs-CZ" sz="1600" dirty="0" smtClean="0"/>
              <a:t>staré znění:  </a:t>
            </a:r>
            <a:r>
              <a:rPr lang="cs-CZ" sz="1600" i="1" dirty="0" smtClean="0"/>
              <a:t>Rada má devět členů. Členy Rady volí a odvolává Česká národní rada, a to tak, aby v Radě byly zastoupeny </a:t>
            </a:r>
            <a:r>
              <a:rPr lang="cs-CZ" sz="1600" i="1" u="sng" dirty="0" smtClean="0"/>
              <a:t>různé názorové proudy</a:t>
            </a:r>
            <a:r>
              <a:rPr lang="cs-CZ" sz="1600" i="1" dirty="0" smtClean="0"/>
              <a:t>.</a:t>
            </a:r>
          </a:p>
          <a:p>
            <a:pPr algn="l"/>
            <a:r>
              <a:rPr lang="cs-CZ" sz="1600" dirty="0" smtClean="0"/>
              <a:t>nové znění: </a:t>
            </a:r>
            <a:r>
              <a:rPr lang="cs-CZ" sz="1600" i="1" dirty="0" smtClean="0"/>
              <a:t>Radu tvoří 13 členů, které jmenuje a odvolává předseda vlády na návrh Poslanecké sněmovny, a to neprodleně po obdržení návrhu. 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zůstal zde i způsob odvolání celé Rady</a:t>
            </a:r>
          </a:p>
          <a:p>
            <a:pPr algn="l"/>
            <a:r>
              <a:rPr lang="cs-CZ" sz="1600" i="1" dirty="0" smtClean="0"/>
              <a:t> Poslanecká sněmovna může předsedovi vlády navrhnout odvolání Rady, neplní-li Rada opakovaně závažným způsobem povinnosti uvedené v </a:t>
            </a:r>
            <a:r>
              <a:rPr lang="cs-CZ" sz="1600" i="1" dirty="0" smtClean="0">
                <a:hlinkClick r:id="rId2"/>
              </a:rPr>
              <a:t>§ 5</a:t>
            </a:r>
            <a:r>
              <a:rPr lang="cs-CZ" sz="1600" i="1" dirty="0" smtClean="0"/>
              <a:t> a v odstavcích 1 a 2 nebo pokud </a:t>
            </a:r>
            <a:r>
              <a:rPr lang="cs-CZ" sz="1600" i="1" dirty="0" smtClean="0">
                <a:solidFill>
                  <a:srgbClr val="FF3300"/>
                </a:solidFill>
              </a:rPr>
              <a:t>opětovně neschválí pro závažné nedostatky výroční zprávu.</a:t>
            </a:r>
            <a:endParaRPr lang="cs-CZ" sz="1600" dirty="0" smtClean="0"/>
          </a:p>
          <a:p>
            <a:pPr algn="l"/>
            <a:r>
              <a:rPr lang="cs-CZ" sz="1600" dirty="0" smtClean="0"/>
              <a:t>(Mezistupeň předsedy vlády vložen do zákona po televizní krizi, rozhodující moc však zůstává ve Sněmovně)</a:t>
            </a:r>
            <a:endParaRPr lang="cs-CZ" sz="1600" i="1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512" y="260648"/>
            <a:ext cx="8668072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Proměny RČRRTV (tzv. „velké Rady“) 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v l</a:t>
            </a:r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tech 199</a:t>
            </a:r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2014</a:t>
            </a:r>
            <a:endParaRPr lang="en-US" b="1" u="sng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cs-CZ" sz="1400" b="1" dirty="0" smtClean="0"/>
          </a:p>
          <a:p>
            <a:pPr algn="l"/>
            <a:r>
              <a:rPr lang="cs-CZ" dirty="0" smtClean="0"/>
              <a:t>2. dubna 2003 – Poslanecká sněmovna na zvláštním zasedání </a:t>
            </a:r>
            <a:r>
              <a:rPr lang="cs-CZ" dirty="0" smtClean="0">
                <a:solidFill>
                  <a:srgbClr val="FF3300"/>
                </a:solidFill>
              </a:rPr>
              <a:t>odvolává  RRTV jako celek</a:t>
            </a:r>
            <a:r>
              <a:rPr lang="cs-CZ" dirty="0" smtClean="0"/>
              <a:t> – po prohrané arbitráži ve věci televize Nova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květen 2003 - nová RRTV sestavena z kandidátů </a:t>
            </a:r>
            <a:r>
              <a:rPr lang="cs-CZ" dirty="0" smtClean="0"/>
              <a:t>většinově</a:t>
            </a:r>
            <a:r>
              <a:rPr lang="cs-CZ" dirty="0" smtClean="0"/>
              <a:t> z řad vládnoucí koalice ČSSD, KDU/ČSL, US-DEU,  opozice zde prosadila </a:t>
            </a:r>
            <a:r>
              <a:rPr lang="cs-CZ" smtClean="0"/>
              <a:t>4 kandidáty</a:t>
            </a:r>
            <a:endParaRPr lang="cs-CZ" dirty="0" smtClean="0"/>
          </a:p>
          <a:p>
            <a:pPr algn="l"/>
            <a:endParaRPr lang="cs-CZ" dirty="0" smtClean="0"/>
          </a:p>
          <a:p>
            <a:pPr algn="l"/>
            <a:r>
              <a:rPr lang="cs-CZ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současná situace  RRTV – její politický význam poklesl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digitalizace a četné další novely zmenšily význam obsahové regulace vysílání:</a:t>
            </a:r>
          </a:p>
          <a:p>
            <a:pPr algn="l"/>
            <a:r>
              <a:rPr lang="cs-CZ" sz="1600" i="1" dirty="0" smtClean="0"/>
              <a:t>§25 </a:t>
            </a:r>
            <a:r>
              <a:rPr lang="cs-CZ" sz="1600" b="1" i="1" dirty="0" smtClean="0"/>
              <a:t>(5)</a:t>
            </a:r>
            <a:r>
              <a:rPr lang="cs-CZ" sz="1600" i="1" dirty="0" smtClean="0"/>
              <a:t> Rada licenci žadateli o licenci </a:t>
            </a:r>
            <a:r>
              <a:rPr lang="cs-CZ" sz="1600" b="1" i="1" dirty="0" smtClean="0">
                <a:solidFill>
                  <a:srgbClr val="FF3300"/>
                </a:solidFill>
              </a:rPr>
              <a:t>neudělí pouze tehdy</a:t>
            </a:r>
            <a:r>
              <a:rPr lang="cs-CZ" sz="1600" i="1" dirty="0" smtClean="0"/>
              <a:t>, pokud žadatel nesplňuje podmínky podle </a:t>
            </a:r>
            <a:r>
              <a:rPr lang="cs-CZ" sz="1600" i="1" dirty="0" smtClean="0">
                <a:hlinkClick r:id="rId2"/>
              </a:rPr>
              <a:t>§ 13 odst. 3</a:t>
            </a:r>
            <a:r>
              <a:rPr lang="cs-CZ" sz="1600" i="1" dirty="0" smtClean="0"/>
              <a:t> nebo pokud navrhovaná programová skladba nesplňuje požadavky podle </a:t>
            </a:r>
            <a:r>
              <a:rPr lang="cs-CZ" sz="1600" i="1" dirty="0" smtClean="0">
                <a:hlinkClick r:id="rId2"/>
              </a:rPr>
              <a:t>§ 31 a § 32 odst. 1</a:t>
            </a:r>
            <a:r>
              <a:rPr lang="cs-CZ" sz="1600" i="1" dirty="0" smtClean="0"/>
              <a:t> nebo by udělení licence bylo v rozporu se závazky vyplývajícími z mezinárodní smlouvy, kterou je Česká republika vázána a která byla vyhlášena ve Sbírce zákonů nebo ve Sbírce mezinárodních smluv.</a:t>
            </a:r>
          </a:p>
          <a:p>
            <a:pPr algn="l"/>
            <a:endParaRPr lang="cs-CZ" sz="1600" dirty="0" smtClean="0"/>
          </a:p>
          <a:p>
            <a:pPr algn="l"/>
            <a:r>
              <a:rPr lang="cs-CZ" dirty="0" smtClean="0"/>
              <a:t>V tomto znění je licence téměř nároková, dostane ji každý, kdo požádá a splňuje základní podmínky (beztrestnost - §13, vysílání obsahu neodporujícího zákonu §31 a §32).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V současné době je důležitý Úřad Rady, nikoli Rada, která je se 13 členy naddimenzovaná (FCC v USA má pět členů)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67544" y="404664"/>
            <a:ext cx="83058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Proměny Rady ČT v letech 1992-2014 – </a:t>
            </a:r>
            <a:r>
              <a:rPr lang="cs-CZ" b="1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právní základ</a:t>
            </a:r>
          </a:p>
          <a:p>
            <a:pPr algn="l"/>
            <a:endParaRPr lang="cs-CZ" dirty="0" smtClean="0">
              <a:solidFill>
                <a:srgbClr val="FFFF00"/>
              </a:solidFill>
            </a:endParaRPr>
          </a:p>
          <a:p>
            <a:pPr algn="l"/>
            <a:r>
              <a:rPr lang="cs-CZ" dirty="0" smtClean="0">
                <a:solidFill>
                  <a:srgbClr val="FFFF00"/>
                </a:solidFill>
              </a:rPr>
              <a:t>motto: nezávislost mediálních rad na politických stranách a vládě může ohrožovat nejen způsob jmenování, ale i způsob odvolávání</a:t>
            </a:r>
          </a:p>
          <a:p>
            <a:pPr algn="l"/>
            <a:endParaRPr lang="cs-CZ" b="1" dirty="0" smtClean="0"/>
          </a:p>
          <a:p>
            <a:pPr algn="l"/>
            <a:r>
              <a:rPr lang="cs-CZ" dirty="0" smtClean="0"/>
              <a:t>zákon 483/91 o ČT – složení a odměňování Rady – původní znění:</a:t>
            </a:r>
          </a:p>
          <a:p>
            <a:pPr algn="l"/>
            <a:r>
              <a:rPr lang="cs-CZ" dirty="0" smtClean="0"/>
              <a:t>§4 (1) Orgánem, jímž se uplatňuje právo veřejnosti na kontrolu tvorby a šíření programů České televize je Rada České televize (dále jen „Rada“) </a:t>
            </a:r>
            <a:r>
              <a:rPr lang="cs-CZ" dirty="0" err="1" smtClean="0">
                <a:solidFill>
                  <a:srgbClr val="FF0000"/>
                </a:solidFill>
              </a:rPr>
              <a:t>Rada</a:t>
            </a:r>
            <a:r>
              <a:rPr lang="cs-CZ" dirty="0" smtClean="0">
                <a:solidFill>
                  <a:srgbClr val="FF0000"/>
                </a:solidFill>
              </a:rPr>
              <a:t> má devět členů</a:t>
            </a:r>
            <a:r>
              <a:rPr lang="cs-CZ" dirty="0" smtClean="0"/>
              <a:t>. Členy Rady </a:t>
            </a:r>
            <a:r>
              <a:rPr lang="cs-CZ" dirty="0" smtClean="0">
                <a:solidFill>
                  <a:srgbClr val="FF0000"/>
                </a:solidFill>
              </a:rPr>
              <a:t>volí a odvolává Česká národní rada</a:t>
            </a:r>
            <a:r>
              <a:rPr lang="cs-CZ" dirty="0" smtClean="0"/>
              <a:t>, a to tak, aby v ní byly zastoupeny významné regionální, politické, sociální a kulturní názorové proudy</a:t>
            </a:r>
          </a:p>
          <a:p>
            <a:pPr algn="l"/>
            <a:endParaRPr lang="cs-CZ" dirty="0" smtClean="0"/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zákon 483/91 o ČT – odvolávání Rady – původní znění:</a:t>
            </a:r>
          </a:p>
          <a:p>
            <a:pPr algn="l"/>
            <a:r>
              <a:rPr lang="cs-CZ" dirty="0" smtClean="0"/>
              <a:t>(3) Česká národní rada </a:t>
            </a:r>
            <a:r>
              <a:rPr lang="cs-CZ" dirty="0" smtClean="0">
                <a:solidFill>
                  <a:srgbClr val="FF3300"/>
                </a:solidFill>
              </a:rPr>
              <a:t>může odvolat Radu</a:t>
            </a:r>
            <a:r>
              <a:rPr lang="cs-CZ" dirty="0" smtClean="0"/>
              <a:t>, neplní-li Rada opakovaně své povinnosti podle §8 odst. 1 písm. a), b) a c), §8 odst. 2 tohoto zákona, anebo </a:t>
            </a:r>
            <a:r>
              <a:rPr lang="cs-CZ" dirty="0" smtClean="0">
                <a:solidFill>
                  <a:srgbClr val="FF3300"/>
                </a:solidFill>
              </a:rPr>
              <a:t>konstatuje-li Česká národní rada v průběhu šesti měsíců svými usneseními opakovaně, že Česká televize neplní své poslání </a:t>
            </a:r>
            <a:r>
              <a:rPr lang="cs-CZ" dirty="0" smtClean="0"/>
              <a:t>podle § 2 tohoto zákona (§2 plnění úkolů veřejné služby)</a:t>
            </a:r>
          </a:p>
          <a:p>
            <a:pPr algn="l"/>
            <a:endParaRPr lang="cs-CZ" dirty="0" smtClean="0"/>
          </a:p>
          <a:p>
            <a:pPr algn="l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4274" y="620688"/>
            <a:ext cx="855419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Proměny Rady ČT v letech 1992–2014 – </a:t>
            </a:r>
            <a:r>
              <a:rPr lang="cs-CZ" b="1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volba ředitele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30.-31. ledna 1992 – volba </a:t>
            </a:r>
            <a:r>
              <a:rPr lang="cs-CZ" b="1" dirty="0" smtClean="0">
                <a:solidFill>
                  <a:srgbClr val="FFFF00"/>
                </a:solidFill>
              </a:rPr>
              <a:t>první Rady ČT</a:t>
            </a:r>
            <a:r>
              <a:rPr lang="cs-CZ" dirty="0" smtClean="0"/>
              <a:t>:</a:t>
            </a:r>
          </a:p>
          <a:p>
            <a:pPr algn="l"/>
            <a:r>
              <a:rPr lang="cs-CZ" dirty="0" smtClean="0"/>
              <a:t>Jiří Grygar (předseda – astrofyzik), Petr </a:t>
            </a:r>
            <a:r>
              <a:rPr lang="cs-CZ" dirty="0" err="1" smtClean="0"/>
              <a:t>Fleischmann</a:t>
            </a:r>
            <a:r>
              <a:rPr lang="cs-CZ" dirty="0" smtClean="0"/>
              <a:t> (politolog), Karel </a:t>
            </a:r>
            <a:r>
              <a:rPr lang="cs-CZ" dirty="0" err="1" smtClean="0"/>
              <a:t>Kühnl</a:t>
            </a:r>
            <a:r>
              <a:rPr lang="cs-CZ" dirty="0" smtClean="0"/>
              <a:t> (redaktor SE), Jiří Růžička (psycholog), Vladimír Svoboda (malíř). Jan </a:t>
            </a:r>
            <a:r>
              <a:rPr lang="cs-CZ" dirty="0" err="1" smtClean="0"/>
              <a:t>Trefulka</a:t>
            </a:r>
            <a:r>
              <a:rPr lang="cs-CZ" dirty="0" smtClean="0"/>
              <a:t> (spisovatel), </a:t>
            </a:r>
            <a:r>
              <a:rPr lang="cs-CZ" dirty="0" err="1" smtClean="0"/>
              <a:t>Františekl</a:t>
            </a:r>
            <a:r>
              <a:rPr lang="cs-CZ" dirty="0" smtClean="0"/>
              <a:t> Trnka (hudební skladatel), Jiří Zajíc (redaktor </a:t>
            </a:r>
            <a:r>
              <a:rPr lang="cs-CZ" dirty="0" err="1" smtClean="0"/>
              <a:t>Čro</a:t>
            </a:r>
            <a:r>
              <a:rPr lang="cs-CZ" dirty="0" smtClean="0"/>
              <a:t>), Jaromír Zemina (historik umění)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26. února 1997 – volba </a:t>
            </a:r>
            <a:r>
              <a:rPr lang="cs-CZ" dirty="0" smtClean="0">
                <a:solidFill>
                  <a:srgbClr val="FFFF00"/>
                </a:solidFill>
              </a:rPr>
              <a:t>druhé Rady ČT</a:t>
            </a:r>
          </a:p>
          <a:p>
            <a:pPr algn="l"/>
            <a:r>
              <a:rPr lang="cs-CZ" dirty="0" smtClean="0"/>
              <a:t>Jan Jirák (předseda – pedagog), Alena Kinclová (advokátka), Václav Erben (spisovatel), </a:t>
            </a:r>
            <a:r>
              <a:rPr lang="cs-CZ" dirty="0" err="1" smtClean="0"/>
              <a:t>Pavek</a:t>
            </a:r>
            <a:r>
              <a:rPr lang="cs-CZ" dirty="0" smtClean="0"/>
              <a:t> </a:t>
            </a:r>
            <a:r>
              <a:rPr lang="cs-CZ" dirty="0" err="1" smtClean="0"/>
              <a:t>Kabzan</a:t>
            </a:r>
            <a:r>
              <a:rPr lang="cs-CZ" dirty="0" smtClean="0"/>
              <a:t> (redaktor) </a:t>
            </a:r>
            <a:r>
              <a:rPr lang="cs-CZ" dirty="0" err="1" smtClean="0"/>
              <a:t>Juraj</a:t>
            </a:r>
            <a:r>
              <a:rPr lang="cs-CZ" dirty="0" smtClean="0"/>
              <a:t> Podkonický (právník), František </a:t>
            </a:r>
            <a:r>
              <a:rPr lang="cs-CZ" dirty="0" err="1" smtClean="0"/>
              <a:t>Schildberger</a:t>
            </a:r>
            <a:r>
              <a:rPr lang="cs-CZ" dirty="0" smtClean="0"/>
              <a:t> (básník a publicista) – 2 dubna 1997 zvoleni zbylí tři členové: Vladislav </a:t>
            </a:r>
            <a:r>
              <a:rPr lang="cs-CZ" dirty="0" err="1" smtClean="0"/>
              <a:t>Kučík</a:t>
            </a:r>
            <a:r>
              <a:rPr lang="cs-CZ" dirty="0" smtClean="0"/>
              <a:t> (spisovatel), Petr Weiss (sexuolog), Jiří Zajíc (redaktor </a:t>
            </a:r>
            <a:r>
              <a:rPr lang="cs-CZ" dirty="0" err="1" smtClean="0"/>
              <a:t>Čro</a:t>
            </a:r>
            <a:r>
              <a:rPr lang="cs-CZ" dirty="0" smtClean="0"/>
              <a:t>)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4. února 1998 – Rada zvolila generálním ředitelem (od 1.4.) Jakuba </a:t>
            </a:r>
            <a:r>
              <a:rPr lang="cs-CZ" dirty="0" err="1" smtClean="0"/>
              <a:t>Puchalského</a:t>
            </a:r>
            <a:r>
              <a:rPr lang="cs-CZ" dirty="0" smtClean="0"/>
              <a:t> 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24. února 1998 – Sněmovna určuje odměny pro členy Rady ČT  a </a:t>
            </a:r>
            <a:r>
              <a:rPr lang="cs-CZ" dirty="0" err="1" smtClean="0"/>
              <a:t>ČRo</a:t>
            </a:r>
            <a:r>
              <a:rPr lang="cs-CZ" dirty="0" smtClean="0"/>
              <a:t> -</a:t>
            </a:r>
          </a:p>
          <a:p>
            <a:pPr algn="l"/>
            <a:r>
              <a:rPr lang="cs-CZ" dirty="0" smtClean="0"/>
              <a:t>Předsedové 20 tisíc Kč měsíčně, místopředsedové 16.500 Kč měsíčně, členové 13 tisíc Kč měsíčně. Do té doby bylo členství v Radě honorováno jako veřejná funkce  dle §134 odst.1 zákoníku práce.</a:t>
            </a:r>
          </a:p>
          <a:p>
            <a:pPr algn="l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55419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Proměny Rady ČT v letech 1992–2014 – </a:t>
            </a:r>
            <a:r>
              <a:rPr lang="cs-CZ" b="1" u="sng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cesta k TV krizi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8. prosince 1999 – Rada hlasovala o odvolání GŘ Jakuba </a:t>
            </a:r>
            <a:r>
              <a:rPr lang="cs-CZ" dirty="0" err="1" smtClean="0"/>
              <a:t>Puchalského</a:t>
            </a:r>
            <a:r>
              <a:rPr lang="cs-CZ" dirty="0" smtClean="0"/>
              <a:t>  – 5 pro 4 proti – z Rady rezignuje Petr Weiss</a:t>
            </a:r>
          </a:p>
          <a:p>
            <a:pPr algn="l"/>
            <a:r>
              <a:rPr lang="cs-CZ" dirty="0" smtClean="0"/>
              <a:t>15. prosince 1999 – Jakub </a:t>
            </a:r>
            <a:r>
              <a:rPr lang="cs-CZ" dirty="0" err="1" smtClean="0"/>
              <a:t>Puchalský</a:t>
            </a:r>
            <a:r>
              <a:rPr lang="cs-CZ" dirty="0" smtClean="0"/>
              <a:t> oznamuje svoji rezignaci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26. ledna 2000 – Rada  volí GŘ Dušana </a:t>
            </a:r>
            <a:r>
              <a:rPr lang="cs-CZ" dirty="0" err="1" smtClean="0"/>
              <a:t>Chmelíčka</a:t>
            </a:r>
            <a:r>
              <a:rPr lang="cs-CZ" dirty="0" smtClean="0"/>
              <a:t>  (proti vůli politických stran)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2. února 2000 - na členství v Radě rezignují Alena Kinclová, Václav Erben, František </a:t>
            </a:r>
            <a:r>
              <a:rPr lang="cs-CZ" dirty="0" err="1" smtClean="0"/>
              <a:t>Schildberger</a:t>
            </a:r>
            <a:r>
              <a:rPr lang="cs-CZ" dirty="0" smtClean="0"/>
              <a:t>, novým předsedou se stává Vladislav </a:t>
            </a:r>
            <a:r>
              <a:rPr lang="cs-CZ" dirty="0" err="1" smtClean="0"/>
              <a:t>Kučík</a:t>
            </a:r>
            <a:endParaRPr lang="cs-CZ" dirty="0" smtClean="0"/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10. března 2000 – </a:t>
            </a:r>
            <a:r>
              <a:rPr lang="cs-CZ" dirty="0" smtClean="0">
                <a:solidFill>
                  <a:srgbClr val="FF0000"/>
                </a:solidFill>
              </a:rPr>
              <a:t>Sněmovna  odvolala celou Radu ČT</a:t>
            </a:r>
            <a:r>
              <a:rPr lang="cs-CZ" dirty="0" smtClean="0"/>
              <a:t>, 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13. dubna 2000 – zvolena </a:t>
            </a:r>
            <a:r>
              <a:rPr lang="cs-CZ" b="1" dirty="0" smtClean="0">
                <a:solidFill>
                  <a:srgbClr val="FFFF00"/>
                </a:solidFill>
              </a:rPr>
              <a:t>třetí Rada ČT</a:t>
            </a:r>
          </a:p>
          <a:p>
            <a:pPr algn="l"/>
            <a:r>
              <a:rPr lang="cs-CZ" dirty="0" smtClean="0"/>
              <a:t>Miroslav Mareš (politolog – předseda ODS), Václav Erben (spisovatel ČSSD), Pavel </a:t>
            </a:r>
            <a:r>
              <a:rPr lang="cs-CZ" dirty="0" err="1" smtClean="0"/>
              <a:t>Kabzan</a:t>
            </a:r>
            <a:r>
              <a:rPr lang="cs-CZ" dirty="0" smtClean="0"/>
              <a:t>  (redaktor KDU/ČSL), Jana </a:t>
            </a:r>
            <a:r>
              <a:rPr lang="cs-CZ" dirty="0" err="1" smtClean="0"/>
              <a:t>Dědečková</a:t>
            </a:r>
            <a:r>
              <a:rPr lang="cs-CZ" dirty="0" smtClean="0"/>
              <a:t> (podnikatelka ODS), Petr Hájek (ČSSD), František </a:t>
            </a:r>
            <a:r>
              <a:rPr lang="cs-CZ" dirty="0" err="1" smtClean="0"/>
              <a:t>Mikš</a:t>
            </a:r>
            <a:r>
              <a:rPr lang="cs-CZ" dirty="0" smtClean="0"/>
              <a:t> (ODS), Miloš </a:t>
            </a:r>
            <a:r>
              <a:rPr lang="cs-CZ" dirty="0" err="1" smtClean="0"/>
              <a:t>Rejchrt</a:t>
            </a:r>
            <a:r>
              <a:rPr lang="cs-CZ" dirty="0" smtClean="0"/>
              <a:t> (US), dodatečně zvoleni Jiří Kratochvíl (ČSSD) a </a:t>
            </a:r>
            <a:r>
              <a:rPr lang="cs-CZ" dirty="0" err="1" smtClean="0"/>
              <a:t>Marcella</a:t>
            </a:r>
            <a:r>
              <a:rPr lang="cs-CZ" dirty="0" smtClean="0"/>
              <a:t> </a:t>
            </a:r>
            <a:r>
              <a:rPr lang="cs-CZ" dirty="0" err="1" smtClean="0"/>
              <a:t>Marboe</a:t>
            </a:r>
            <a:r>
              <a:rPr lang="cs-CZ" dirty="0" smtClean="0"/>
              <a:t>-</a:t>
            </a:r>
            <a:r>
              <a:rPr lang="cs-CZ" dirty="0" err="1" smtClean="0"/>
              <a:t>Hrabincová</a:t>
            </a:r>
            <a:r>
              <a:rPr lang="cs-CZ" dirty="0" smtClean="0"/>
              <a:t> (nestranická nominace)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12. prosince 2000 – Rada odvolává GŘ Dušana </a:t>
            </a:r>
            <a:r>
              <a:rPr lang="cs-CZ" dirty="0" err="1" smtClean="0"/>
              <a:t>Chmelíčka</a:t>
            </a:r>
            <a:endParaRPr lang="cs-CZ" dirty="0" smtClean="0"/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20. prosince 2000 – Rada jmenuje GŘ Jiřího </a:t>
            </a:r>
            <a:r>
              <a:rPr lang="cs-CZ" dirty="0" err="1" smtClean="0"/>
              <a:t>Hodače</a:t>
            </a:r>
            <a:r>
              <a:rPr lang="cs-CZ" dirty="0" smtClean="0"/>
              <a:t> – začínají protesty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2964</Words>
  <Application>Microsoft Office PowerPoint</Application>
  <PresentationFormat>Předvádění na obrazovce (4:3)</PresentationFormat>
  <Paragraphs>275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Company>FSV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smid</dc:creator>
  <cp:lastModifiedBy>Milan</cp:lastModifiedBy>
  <cp:revision>13</cp:revision>
  <dcterms:created xsi:type="dcterms:W3CDTF">2012-04-18T12:20:14Z</dcterms:created>
  <dcterms:modified xsi:type="dcterms:W3CDTF">2014-03-07T21:39:47Z</dcterms:modified>
</cp:coreProperties>
</file>