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style8.xml" ContentType="application/vnd.ms-office.chartstyle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olors9.xml" ContentType="application/vnd.ms-office.chartcolorstyl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291" r:id="rId4"/>
    <p:sldId id="298" r:id="rId5"/>
    <p:sldId id="299" r:id="rId6"/>
    <p:sldId id="301" r:id="rId7"/>
    <p:sldId id="300" r:id="rId8"/>
    <p:sldId id="293" r:id="rId9"/>
    <p:sldId id="296" r:id="rId10"/>
    <p:sldId id="297" r:id="rId11"/>
    <p:sldId id="295" r:id="rId12"/>
    <p:sldId id="303" r:id="rId13"/>
    <p:sldId id="304" r:id="rId14"/>
    <p:sldId id="306" r:id="rId15"/>
    <p:sldId id="308" r:id="rId1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ačinka Petr" initials="SP" lastIdx="2" clrIdx="0">
    <p:extLst>
      <p:ext uri="{19B8F6BF-5375-455C-9EA6-DF929625EA0E}">
        <p15:presenceInfo xmlns:p15="http://schemas.microsoft.com/office/powerpoint/2012/main" xmlns="" userId="S::petr.svacinka@ceskatelevize.cz::7ad8be9c-71f1-4cef-a4a7-c4634f186055" providerId="AD"/>
      </p:ext>
    </p:extLst>
  </p:cmAuthor>
  <p:cmAuthor id="2" name="Juhaňák Vít" initials="JV" lastIdx="1" clrIdx="1">
    <p:extLst>
      <p:ext uri="{19B8F6BF-5375-455C-9EA6-DF929625EA0E}">
        <p15:presenceInfo xmlns:p15="http://schemas.microsoft.com/office/powerpoint/2012/main" xmlns="" userId="S-1-5-21-75052901-615651656-2079600828-40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5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bd232142\ownCloud\F&#344;_Televizn&#237;%20poplatky\05_Projekty\Zm&#283;na%20z&#225;kona%20&#268;T%20a%20Poplatky\prezentace\prezentace_graf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amshare\Public\Controlling\Prezentace\Strategie%202024_kv&#283;ten%202022\prezentace_graf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amshare\Public\Controlling\Prezentace\Strategie%202024_kv&#283;ten%202022\prezentace_graf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bd232142\ownCloud\F&#344;_Televizn&#237;%20poplatky\05_Projekty\Zm&#283;na%20z&#225;kona%20&#268;T%20a%20Poplatky\prezentace\prezentace_grafy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U:\Controlling\Prezentace\Strategie%202024_kv&#283;ten%202022\prezentace_graf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Microsoft_Excelu1.xlsx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U:\Controlling\Prezentace\Strategie%202024_kv&#283;ten%202022\prezentace_grafy.xlsx" TargetMode="Externa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3.xml"/><Relationship Id="rId1" Type="http://schemas.openxmlformats.org/officeDocument/2006/relationships/oleObject" Target="file:///U:\Controlling\Prezentace\Strategie%202024_kv&#283;ten%202022\prezentace_grafy.xlsx" TargetMode="Externa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List_Microsoft_Excelu12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4.xml"/><Relationship Id="rId1" Type="http://schemas.openxmlformats.org/officeDocument/2006/relationships/oleObject" Target="file:///U:\Controlling\Prezentace\Strategie%202024_kv&#283;ten%202022\prezentace_grafy.xlsx" TargetMode="Externa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5.xml"/><Relationship Id="rId1" Type="http://schemas.openxmlformats.org/officeDocument/2006/relationships/oleObject" Target="file:///U:\Controlling\Prezentace\Strategie%202024_kv&#283;ten%202022\prezentace_grafy.xlsx" TargetMode="Externa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2.8633908045977017E-2"/>
          <c:y val="0.10869976851851854"/>
          <c:w val="0.94029914529914538"/>
          <c:h val="0.63000164393119873"/>
        </c:manualLayout>
      </c:layout>
      <c:lineChart>
        <c:grouping val="standard"/>
        <c:ser>
          <c:idx val="0"/>
          <c:order val="0"/>
          <c:tx>
            <c:strRef>
              <c:f>DATA!$A$62</c:f>
              <c:strCache>
                <c:ptCount val="1"/>
                <c:pt idx="0">
                  <c:v>valorizovaná výše poplatku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Pt>
            <c:idx val="15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3F-4BEC-AA2B-A6A0E32926D7}"/>
              </c:ext>
            </c:extLst>
          </c:dPt>
          <c:dPt>
            <c:idx val="16"/>
            <c:spPr>
              <a:ln w="28575" cap="rnd">
                <a:solidFill>
                  <a:schemeClr val="accent1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3F-4BEC-AA2B-A6A0E32926D7}"/>
              </c:ext>
            </c:extLst>
          </c:dPt>
          <c:dLbls>
            <c:dLbl>
              <c:idx val="14"/>
              <c:layout>
                <c:manualLayout>
                  <c:x val="-4.6086441543059083E-2"/>
                  <c:y val="-7.1988785108059186E-2"/>
                </c:manualLayout>
              </c:layout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3F-4BEC-AA2B-A6A0E32926D7}"/>
                </c:ext>
              </c:extLst>
            </c:dLbl>
            <c:dLbl>
              <c:idx val="15"/>
              <c:layout>
                <c:manualLayout>
                  <c:x val="-4.5762208255684216E-2"/>
                  <c:y val="-7.8550112949122189E-2"/>
                </c:manualLayout>
              </c:layout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3F-4BEC-AA2B-A6A0E32926D7}"/>
                </c:ext>
              </c:extLst>
            </c:dLbl>
            <c:dLbl>
              <c:idx val="16"/>
              <c:layout>
                <c:manualLayout>
                  <c:x val="-1.0735780871150809E-3"/>
                  <c:y val="-9.842594424763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="1">
                        <a:solidFill>
                          <a:srgbClr val="C00000"/>
                        </a:solidFill>
                      </a:rPr>
                      <a:t>Kč</a:t>
                    </a:r>
                    <a:r>
                      <a:rPr lang="en-US" sz="2400" b="1" baseline="0">
                        <a:solidFill>
                          <a:srgbClr val="C00000"/>
                        </a:solidFill>
                      </a:rPr>
                      <a:t>224</a:t>
                    </a:r>
                    <a:endParaRPr lang="en-US" sz="2400" b="1">
                      <a:solidFill>
                        <a:srgbClr val="C00000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23F-4BEC-AA2B-A6A0E32926D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DATA!$B$61:$R$61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DATA!$B$62:$R$62</c:f>
              <c:numCache>
                <c:formatCode>#\ ##0\ "Kč"</c:formatCode>
                <c:ptCount val="17"/>
                <c:pt idx="0">
                  <c:v>135</c:v>
                </c:pt>
                <c:pt idx="1">
                  <c:v>143.505</c:v>
                </c:pt>
                <c:pt idx="2">
                  <c:v>144.94005000000001</c:v>
                </c:pt>
                <c:pt idx="3">
                  <c:v>147.11415074999994</c:v>
                </c:pt>
                <c:pt idx="4">
                  <c:v>149.90931961424997</c:v>
                </c:pt>
                <c:pt idx="5">
                  <c:v>154.85632716152023</c:v>
                </c:pt>
                <c:pt idx="6">
                  <c:v>157.02431574178146</c:v>
                </c:pt>
                <c:pt idx="7">
                  <c:v>157.65241300474858</c:v>
                </c:pt>
                <c:pt idx="8">
                  <c:v>158.1253702437628</c:v>
                </c:pt>
                <c:pt idx="9">
                  <c:v>159.23224783546922</c:v>
                </c:pt>
                <c:pt idx="10">
                  <c:v>163.2130540313558</c:v>
                </c:pt>
                <c:pt idx="11">
                  <c:v>166.64052816601435</c:v>
                </c:pt>
                <c:pt idx="12">
                  <c:v>171.30646295466281</c:v>
                </c:pt>
                <c:pt idx="13">
                  <c:v>176.78826976921195</c:v>
                </c:pt>
                <c:pt idx="14">
                  <c:v>183.506224020442</c:v>
                </c:pt>
                <c:pt idx="15">
                  <c:v>212.86721986371273</c:v>
                </c:pt>
                <c:pt idx="16">
                  <c:v>223.51058085689832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3F-4BEC-AA2B-A6A0E32926D7}"/>
            </c:ext>
          </c:extLst>
        </c:ser>
        <c:ser>
          <c:idx val="1"/>
          <c:order val="1"/>
          <c:tx>
            <c:strRef>
              <c:f>DATA!$A$63</c:f>
              <c:strCache>
                <c:ptCount val="1"/>
                <c:pt idx="0">
                  <c:v>měsíční poplatek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15"/>
            <c:spPr>
              <a:ln w="28575" cap="rnd">
                <a:solidFill>
                  <a:srgbClr val="002060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3F-4BEC-AA2B-A6A0E32926D7}"/>
              </c:ext>
            </c:extLst>
          </c:dPt>
          <c:dPt>
            <c:idx val="16"/>
            <c:spPr>
              <a:ln w="28575" cap="rnd">
                <a:solidFill>
                  <a:srgbClr val="002060"/>
                </a:solidFill>
                <a:prstDash val="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3F-4BEC-AA2B-A6A0E32926D7}"/>
              </c:ext>
            </c:extLst>
          </c:dPt>
          <c:dLbls>
            <c:dLbl>
              <c:idx val="14"/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15"/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DATA!$B$61:$R$61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DATA!$B$63:$R$63</c:f>
              <c:numCache>
                <c:formatCode>#\ ##0\ "Kč"</c:formatCode>
                <c:ptCount val="17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135</c:v>
                </c:pt>
                <c:pt idx="9">
                  <c:v>135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  <c:pt idx="13">
                  <c:v>135</c:v>
                </c:pt>
                <c:pt idx="14">
                  <c:v>135</c:v>
                </c:pt>
                <c:pt idx="15">
                  <c:v>135</c:v>
                </c:pt>
                <c:pt idx="16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23F-4BEC-AA2B-A6A0E32926D7}"/>
            </c:ext>
          </c:extLst>
        </c:ser>
        <c:dLbls>
          <c:showVal val="1"/>
        </c:dLbls>
        <c:marker val="1"/>
        <c:axId val="104337792"/>
        <c:axId val="104339328"/>
      </c:lineChart>
      <c:catAx>
        <c:axId val="1043377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339328"/>
        <c:crosses val="autoZero"/>
        <c:auto val="1"/>
        <c:lblAlgn val="ctr"/>
        <c:lblOffset val="100"/>
      </c:catAx>
      <c:valAx>
        <c:axId val="104339328"/>
        <c:scaling>
          <c:orientation val="minMax"/>
          <c:min val="100"/>
        </c:scaling>
        <c:delete val="1"/>
        <c:axPos val="l"/>
        <c:numFmt formatCode="#\ ##0\ &quot;Kč&quot;" sourceLinked="1"/>
        <c:tickLblPos val="none"/>
        <c:crossAx val="1043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A4-4358-A066-62D75F25AC7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610 mil. Kč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4CFF-438A-A502-04C2CBDCB4DB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7959AD6-D022-4005-B0C2-F8390E778185}" type="VALUE">
                      <a:rPr lang="en-US" smtClean="0"/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r>
                      <a:rPr lang="en-US"/>
                      <a:t> mld.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CA4-4358-A066-62D75F25AC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předpoklady!$A$14:$A$15</c:f>
              <c:strCache>
                <c:ptCount val="2"/>
                <c:pt idx="0">
                  <c:v>zvýšení příjmů za rok</c:v>
                </c:pt>
                <c:pt idx="1">
                  <c:v>pokles reálných ročních příjmů proti 2008</c:v>
                </c:pt>
              </c:strCache>
            </c:strRef>
          </c:cat>
          <c:val>
            <c:numRef>
              <c:f>předpoklady!$B$14:$B$15</c:f>
              <c:numCache>
                <c:formatCode>#,##0.00</c:formatCode>
                <c:ptCount val="2"/>
                <c:pt idx="0">
                  <c:v>0.60991658226000001</c:v>
                </c:pt>
                <c:pt idx="1">
                  <c:v>1.7669376360100002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CA4-4358-A066-62D75F25AC70}"/>
            </c:ext>
          </c:extLst>
        </c:ser>
        <c:dLbls>
          <c:showVal val="1"/>
        </c:dLbls>
        <c:gapWidth val="219"/>
        <c:overlap val="-27"/>
        <c:axId val="111676800"/>
        <c:axId val="111682688"/>
      </c:barChart>
      <c:catAx>
        <c:axId val="11167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682688"/>
        <c:crosses val="autoZero"/>
        <c:auto val="1"/>
        <c:lblAlgn val="ctr"/>
        <c:lblOffset val="100"/>
      </c:catAx>
      <c:valAx>
        <c:axId val="111682688"/>
        <c:scaling>
          <c:orientation val="minMax"/>
          <c:min val="0"/>
        </c:scaling>
        <c:delete val="1"/>
        <c:axPos val="l"/>
        <c:numFmt formatCode="#,##0.00" sourceLinked="1"/>
        <c:tickLblPos val="none"/>
        <c:crossAx val="11167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8-490C-82F4-FCD18FA79B1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440 mil. Kč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4-DF78-490C-82F4-FCD18FA79B1E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02A4263-82AB-48A2-BBF7-9E2834180712}" type="VALUE">
                      <a:rPr lang="en-US" smtClean="0"/>
                      <a:pPr>
                        <a:defRPr sz="18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r>
                      <a:rPr lang="en-US"/>
                      <a:t> mld.</a:t>
                    </a:r>
                    <a:r>
                      <a:rPr lang="en-US" baseline="0"/>
                      <a:t> Kč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78-490C-82F4-FCD18FA79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předpoklady!$A$164:$A$165</c:f>
              <c:strCache>
                <c:ptCount val="2"/>
                <c:pt idx="0">
                  <c:v>zvýšení příjmů za rok</c:v>
                </c:pt>
                <c:pt idx="1">
                  <c:v>pokles reálných ročních příjmů proti 2008</c:v>
                </c:pt>
              </c:strCache>
            </c:strRef>
          </c:cat>
          <c:val>
            <c:numRef>
              <c:f>předpoklady!$B$164:$B$165</c:f>
              <c:numCache>
                <c:formatCode>#,##0.00</c:formatCode>
                <c:ptCount val="2"/>
                <c:pt idx="0">
                  <c:v>0.44</c:v>
                </c:pt>
                <c:pt idx="1">
                  <c:v>1.7669376360100002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8-490C-82F4-FCD18FA79B1E}"/>
            </c:ext>
          </c:extLst>
        </c:ser>
        <c:dLbls>
          <c:showVal val="1"/>
        </c:dLbls>
        <c:gapWidth val="219"/>
        <c:overlap val="-27"/>
        <c:axId val="111973120"/>
        <c:axId val="111974656"/>
      </c:barChart>
      <c:catAx>
        <c:axId val="11197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974656"/>
        <c:crosses val="autoZero"/>
        <c:auto val="1"/>
        <c:lblAlgn val="ctr"/>
        <c:lblOffset val="100"/>
      </c:catAx>
      <c:valAx>
        <c:axId val="111974656"/>
        <c:scaling>
          <c:orientation val="minMax"/>
          <c:min val="0"/>
        </c:scaling>
        <c:delete val="1"/>
        <c:axPos val="l"/>
        <c:numFmt formatCode="#,##0.00" sourceLinked="1"/>
        <c:tickLblPos val="none"/>
        <c:crossAx val="111973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2.7417432950191573E-2"/>
          <c:y val="0.11751921296296296"/>
          <c:w val="0.94029914529914538"/>
          <c:h val="0.62287752381840766"/>
        </c:manualLayout>
      </c:layout>
      <c:lineChart>
        <c:grouping val="standard"/>
        <c:ser>
          <c:idx val="0"/>
          <c:order val="0"/>
          <c:tx>
            <c:strRef>
              <c:f>DATA!$A$85</c:f>
              <c:strCache>
                <c:ptCount val="1"/>
                <c:pt idx="0">
                  <c:v>reálná hodnota měsíčního poplatku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15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95-4521-8B82-FA6FFDD1DEE4}"/>
              </c:ext>
            </c:extLst>
          </c:dPt>
          <c:dPt>
            <c:idx val="16"/>
            <c:spPr>
              <a:ln w="28575" cap="rnd">
                <a:solidFill>
                  <a:srgbClr val="C00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95-4521-8B82-FA6FFDD1DEE4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5-4521-8B82-FA6FFDD1DEE4}"/>
                </c:ext>
              </c:extLst>
            </c:dLbl>
            <c:dLbl>
              <c:idx val="14"/>
              <c:layout>
                <c:manualLayout>
                  <c:x val="-4.0586859618797086E-2"/>
                  <c:y val="7.644228088625613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rgbClr val="C00000"/>
                        </a:solidFill>
                      </a:rPr>
                      <a:t>86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D95-4521-8B82-FA6FFDD1DEE4}"/>
                </c:ext>
              </c:extLst>
            </c:dLbl>
            <c:dLbl>
              <c:idx val="15"/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16"/>
              <c:layout>
                <c:manualLayout>
                  <c:x val="0"/>
                  <c:y val="3.87792323194635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51034D-FEDA-BB41-AEA1-AEF877D63295}" type="VALUE">
                      <a:rPr lang="en-US" sz="2400"/>
                      <a:pPr>
                        <a:defRPr sz="24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[HODNOTA]</a:t>
                    </a:fld>
                    <a:endParaRPr lang="cs-CZ"/>
                  </a:p>
                </c:rich>
              </c:tx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D95-4521-8B82-FA6FFDD1D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DATA!$B$81:$R$81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DATA!$B$85:$R$85</c:f>
              <c:numCache>
                <c:formatCode>0</c:formatCode>
                <c:ptCount val="17"/>
                <c:pt idx="0" formatCode="General">
                  <c:v>135</c:v>
                </c:pt>
                <c:pt idx="1">
                  <c:v>126.495</c:v>
                </c:pt>
                <c:pt idx="2">
                  <c:v>125.05995</c:v>
                </c:pt>
                <c:pt idx="3">
                  <c:v>122.88584925000001</c:v>
                </c:pt>
                <c:pt idx="4">
                  <c:v>120.09068038575006</c:v>
                </c:pt>
                <c:pt idx="5">
                  <c:v>115.14367283847977</c:v>
                </c:pt>
                <c:pt idx="6">
                  <c:v>112.97568425821852</c:v>
                </c:pt>
                <c:pt idx="7">
                  <c:v>112.34758699525139</c:v>
                </c:pt>
                <c:pt idx="8">
                  <c:v>111.87462975623717</c:v>
                </c:pt>
                <c:pt idx="9">
                  <c:v>110.76775216453082</c:v>
                </c:pt>
                <c:pt idx="10">
                  <c:v>106.7869459686441</c:v>
                </c:pt>
                <c:pt idx="11">
                  <c:v>103.35947183398562</c:v>
                </c:pt>
                <c:pt idx="12">
                  <c:v>98.693537045337237</c:v>
                </c:pt>
                <c:pt idx="13">
                  <c:v>93.211730230788049</c:v>
                </c:pt>
                <c:pt idx="14">
                  <c:v>86.493775979557952</c:v>
                </c:pt>
                <c:pt idx="15">
                  <c:v>57.132780136287273</c:v>
                </c:pt>
                <c:pt idx="16">
                  <c:v>46.489419143101649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95-4521-8B82-FA6FFDD1DEE4}"/>
            </c:ext>
          </c:extLst>
        </c:ser>
        <c:ser>
          <c:idx val="1"/>
          <c:order val="1"/>
          <c:tx>
            <c:strRef>
              <c:f>DATA!$A$86</c:f>
              <c:strCache>
                <c:ptCount val="1"/>
                <c:pt idx="0">
                  <c:v>měsíční poplatek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Pt>
            <c:idx val="15"/>
            <c:spPr>
              <a:ln w="28575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AD95-4521-8B82-FA6FFDD1DEE4}"/>
              </c:ext>
            </c:extLst>
          </c:dPt>
          <c:dPt>
            <c:idx val="16"/>
            <c:spPr>
              <a:ln w="28575" cap="rnd">
                <a:solidFill>
                  <a:srgbClr val="00206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AD95-4521-8B82-FA6FFDD1DEE4}"/>
              </c:ext>
            </c:extLst>
          </c:dPt>
          <c:dLbls>
            <c:dLbl>
              <c:idx val="15"/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16"/>
              <c:numFmt formatCode="_(&quot;Kč&quot;* #,##0_);_(&quot;Kč&quot;* \(#,##0\);_(&quot;Kč&quot;* &quot;-&quot;_);_(@_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DATA!$B$81:$R$81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DATA!$B$86:$R$86</c:f>
              <c:numCache>
                <c:formatCode>General</c:formatCode>
                <c:ptCount val="17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135</c:v>
                </c:pt>
                <c:pt idx="9">
                  <c:v>135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  <c:pt idx="13">
                  <c:v>135</c:v>
                </c:pt>
                <c:pt idx="14">
                  <c:v>135</c:v>
                </c:pt>
                <c:pt idx="15">
                  <c:v>135</c:v>
                </c:pt>
                <c:pt idx="16">
                  <c:v>135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D95-4521-8B82-FA6FFDD1DEE4}"/>
            </c:ext>
          </c:extLst>
        </c:ser>
        <c:dLbls>
          <c:showVal val="1"/>
        </c:dLbls>
        <c:marker val="1"/>
        <c:axId val="103183104"/>
        <c:axId val="103184640"/>
      </c:lineChart>
      <c:catAx>
        <c:axId val="1031831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3184640"/>
        <c:crosses val="autoZero"/>
        <c:auto val="1"/>
        <c:lblAlgn val="ctr"/>
        <c:lblOffset val="100"/>
      </c:catAx>
      <c:valAx>
        <c:axId val="103184640"/>
        <c:scaling>
          <c:orientation val="minMax"/>
          <c:min val="30"/>
        </c:scaling>
        <c:delete val="1"/>
        <c:axPos val="l"/>
        <c:numFmt formatCode="General" sourceLinked="1"/>
        <c:tickLblPos val="none"/>
        <c:crossAx val="1031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R</a:t>
            </a:r>
            <a:r>
              <a:rPr lang="en-US" sz="1800" b="1" dirty="0" err="1">
                <a:solidFill>
                  <a:schemeClr val="tx1"/>
                </a:solidFill>
              </a:rPr>
              <a:t>ozpočet</a:t>
            </a:r>
            <a:r>
              <a:rPr lang="cs-CZ" sz="1800" b="1" dirty="0">
                <a:solidFill>
                  <a:schemeClr val="tx1"/>
                </a:solidFill>
              </a:rPr>
              <a:t> ČT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(</a:t>
            </a:r>
            <a:r>
              <a:rPr lang="en-US" sz="1800" b="1" dirty="0" err="1"/>
              <a:t>nominální</a:t>
            </a:r>
            <a:r>
              <a:rPr lang="en-US" sz="1800" b="1" dirty="0"/>
              <a:t> </a:t>
            </a:r>
            <a:r>
              <a:rPr lang="en-US" sz="1800" b="1" dirty="0" err="1"/>
              <a:t>hodnota</a:t>
            </a:r>
            <a:r>
              <a:rPr lang="cs-CZ" sz="1800" b="1" dirty="0"/>
              <a:t> v mld. Kč)</a:t>
            </a:r>
            <a:endParaRPr lang="en-US" sz="1800" b="1" dirty="0"/>
          </a:p>
        </c:rich>
      </c:tx>
      <c:layout>
        <c:manualLayout>
          <c:xMode val="edge"/>
          <c:yMode val="edge"/>
          <c:x val="0.18764914529914536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61"/>
        </c:manualLayout>
      </c:layout>
      <c:barChart>
        <c:barDir val="col"/>
        <c:grouping val="clustered"/>
        <c:ser>
          <c:idx val="0"/>
          <c:order val="0"/>
          <c:tx>
            <c:strRef>
              <c:f>DATA!$A$116</c:f>
              <c:strCache>
                <c:ptCount val="1"/>
                <c:pt idx="0">
                  <c:v>rozpočet (nominální hodnota)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F-47AD-8012-90D10AA5D1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DATA!$B$115:$C$115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DATA!$B$116:$C$116</c:f>
              <c:numCache>
                <c:formatCode>#,##0.00</c:formatCode>
                <c:ptCount val="2"/>
                <c:pt idx="0">
                  <c:v>6.7601579999999988</c:v>
                </c:pt>
                <c:pt idx="1">
                  <c:v>6.7787100000000002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D3F-47AD-8012-90D10AA5D13F}"/>
            </c:ext>
          </c:extLst>
        </c:ser>
        <c:dLbls>
          <c:showVal val="1"/>
        </c:dLbls>
        <c:gapWidth val="219"/>
        <c:overlap val="-27"/>
        <c:axId val="104466688"/>
        <c:axId val="104472576"/>
      </c:barChart>
      <c:catAx>
        <c:axId val="104466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472576"/>
        <c:crosses val="autoZero"/>
        <c:auto val="1"/>
        <c:lblAlgn val="ctr"/>
        <c:lblOffset val="100"/>
      </c:catAx>
      <c:valAx>
        <c:axId val="104472576"/>
        <c:scaling>
          <c:orientation val="minMax"/>
          <c:min val="0"/>
        </c:scaling>
        <c:delete val="1"/>
        <c:axPos val="l"/>
        <c:numFmt formatCode="#,##0.00" sourceLinked="1"/>
        <c:tickLblPos val="none"/>
        <c:crossAx val="1044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R</a:t>
            </a:r>
            <a:r>
              <a:rPr lang="en-US" sz="1800" b="1" dirty="0" err="1">
                <a:solidFill>
                  <a:schemeClr val="tx1"/>
                </a:solidFill>
              </a:rPr>
              <a:t>ozpočet</a:t>
            </a:r>
            <a:r>
              <a:rPr lang="cs-CZ" sz="1800" b="1" dirty="0">
                <a:solidFill>
                  <a:schemeClr val="tx1"/>
                </a:solidFill>
              </a:rPr>
              <a:t> ČT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(</a:t>
            </a:r>
            <a:r>
              <a:rPr lang="en-US" sz="1800" b="1" dirty="0" err="1"/>
              <a:t>reálná</a:t>
            </a:r>
            <a:r>
              <a:rPr lang="en-US" sz="1800" b="1" dirty="0"/>
              <a:t> </a:t>
            </a:r>
            <a:r>
              <a:rPr lang="en-US" sz="1800" b="1" dirty="0" err="1"/>
              <a:t>hodnota</a:t>
            </a:r>
            <a:r>
              <a:rPr lang="cs-CZ" sz="1800" b="1" dirty="0"/>
              <a:t> v mld.</a:t>
            </a:r>
            <a:r>
              <a:rPr lang="cs-CZ" sz="1800" b="1" baseline="0" dirty="0"/>
              <a:t> Kč)</a:t>
            </a:r>
            <a:endParaRPr lang="en-US" sz="1800" b="1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6528769749250215E-2"/>
          <c:y val="0.12935185185185186"/>
          <c:w val="0.92467571550773475"/>
          <c:h val="0.72056620370370361"/>
        </c:manualLayout>
      </c:layout>
      <c:barChart>
        <c:barDir val="col"/>
        <c:grouping val="clustered"/>
        <c:ser>
          <c:idx val="0"/>
          <c:order val="0"/>
          <c:tx>
            <c:strRef>
              <c:f>DATA!$A$117</c:f>
              <c:strCache>
                <c:ptCount val="1"/>
                <c:pt idx="0">
                  <c:v>rozpočet (reálná hodnota)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F8-4FE6-9A6E-39824A0C988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DATA!$B$115:$C$115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DATA!$B$117:$C$117</c:f>
              <c:numCache>
                <c:formatCode>#,##0.00</c:formatCode>
                <c:ptCount val="2"/>
                <c:pt idx="0">
                  <c:v>6.7601579999999988</c:v>
                </c:pt>
                <c:pt idx="1">
                  <c:v>4.343083142002885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F8-4FE6-9A6E-39824A0C988A}"/>
            </c:ext>
          </c:extLst>
        </c:ser>
        <c:dLbls>
          <c:showVal val="1"/>
        </c:dLbls>
        <c:gapWidth val="219"/>
        <c:overlap val="-27"/>
        <c:axId val="104502784"/>
        <c:axId val="104504320"/>
      </c:barChart>
      <c:catAx>
        <c:axId val="104502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504320"/>
        <c:crosses val="autoZero"/>
        <c:auto val="1"/>
        <c:lblAlgn val="ctr"/>
        <c:lblOffset val="100"/>
      </c:catAx>
      <c:valAx>
        <c:axId val="104504320"/>
        <c:scaling>
          <c:orientation val="minMax"/>
          <c:min val="0"/>
        </c:scaling>
        <c:delete val="1"/>
        <c:axPos val="l"/>
        <c:numFmt formatCode="#,##0.00" sourceLinked="1"/>
        <c:tickLblPos val="none"/>
        <c:crossAx val="10450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C</a:t>
            </a:r>
            <a:r>
              <a:rPr lang="en-US" sz="1800" b="1" dirty="0" err="1">
                <a:solidFill>
                  <a:schemeClr val="tx1"/>
                </a:solidFill>
              </a:rPr>
              <a:t>elkové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náklady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/>
              <a:t>přepočtené</a:t>
            </a:r>
            <a:r>
              <a:rPr lang="en-US" sz="1800" b="1" dirty="0"/>
              <a:t> </a:t>
            </a:r>
            <a:r>
              <a:rPr lang="en-US" sz="1800" b="1" dirty="0" err="1"/>
              <a:t>na</a:t>
            </a:r>
            <a:r>
              <a:rPr lang="en-US" sz="1800" b="1" dirty="0"/>
              <a:t> 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1 </a:t>
            </a:r>
            <a:r>
              <a:rPr lang="en-US" sz="1800" b="1" dirty="0" err="1"/>
              <a:t>hodinu</a:t>
            </a:r>
            <a:r>
              <a:rPr lang="en-US" sz="1800" b="1" dirty="0"/>
              <a:t> </a:t>
            </a:r>
            <a:r>
              <a:rPr lang="en-US" sz="1800" b="1" dirty="0" err="1"/>
              <a:t>výroby</a:t>
            </a:r>
            <a:r>
              <a:rPr lang="en-US" sz="1800" b="1" dirty="0"/>
              <a:t> </a:t>
            </a:r>
            <a:r>
              <a:rPr lang="en-US" sz="1800" b="1" dirty="0" err="1"/>
              <a:t>pořadů</a:t>
            </a:r>
            <a:r>
              <a:rPr lang="en-US" sz="1800" b="1" dirty="0"/>
              <a:t> (v tis. </a:t>
            </a:r>
            <a:r>
              <a:rPr lang="en-US" sz="1800" b="1" dirty="0" err="1"/>
              <a:t>Kč</a:t>
            </a:r>
            <a:r>
              <a:rPr lang="en-US" sz="1800" b="1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DATA!$A$194</c:f>
              <c:strCache>
                <c:ptCount val="1"/>
                <c:pt idx="0">
                  <c:v>Celkové náklady přepočtené 1 hodinu výroby pořadů (v tis.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B6-4542-811B-8A73E6EA0E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DATA!$B$193:$C$193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DATA!$B$194:$C$194</c:f>
              <c:numCache>
                <c:formatCode>General</c:formatCode>
                <c:ptCount val="2"/>
                <c:pt idx="0">
                  <c:v>416</c:v>
                </c:pt>
                <c:pt idx="1">
                  <c:v>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B6-4542-811B-8A73E6EA0E16}"/>
            </c:ext>
          </c:extLst>
        </c:ser>
        <c:dLbls>
          <c:showVal val="1"/>
        </c:dLbls>
        <c:gapWidth val="219"/>
        <c:overlap val="-27"/>
        <c:axId val="104657664"/>
        <c:axId val="104659200"/>
      </c:barChart>
      <c:catAx>
        <c:axId val="10465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659200"/>
        <c:crosses val="autoZero"/>
        <c:auto val="1"/>
        <c:lblAlgn val="ctr"/>
        <c:lblOffset val="100"/>
      </c:catAx>
      <c:valAx>
        <c:axId val="104659200"/>
        <c:scaling>
          <c:orientation val="minMax"/>
          <c:min val="100"/>
        </c:scaling>
        <c:delete val="1"/>
        <c:axPos val="l"/>
        <c:numFmt formatCode="General" sourceLinked="1"/>
        <c:tickLblPos val="none"/>
        <c:crossAx val="10465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err="1">
                <a:solidFill>
                  <a:schemeClr val="tx1"/>
                </a:solidFill>
              </a:rPr>
              <a:t>očet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vyrobených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hodin</a:t>
            </a:r>
            <a:endParaRPr lang="cs-CZ" sz="1800" b="1" dirty="0">
              <a:solidFill>
                <a:schemeClr val="tx1"/>
              </a:solidFill>
            </a:endParaRP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/>
              <a:t>na</a:t>
            </a:r>
            <a:r>
              <a:rPr lang="en-US" sz="1800" b="1" dirty="0"/>
              <a:t> </a:t>
            </a:r>
            <a:r>
              <a:rPr lang="en-US" sz="1800" b="1" dirty="0" err="1"/>
              <a:t>zaměstnance</a:t>
            </a:r>
            <a:r>
              <a:rPr lang="cs-CZ" sz="1800" b="1" dirty="0"/>
              <a:t> ČT</a:t>
            </a:r>
            <a:endParaRPr lang="en-US" sz="1800" b="1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DATA!$A$197</c:f>
              <c:strCache>
                <c:ptCount val="1"/>
                <c:pt idx="0">
                  <c:v>Počet vyrobných hodin na zaměstnance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F6-4353-8969-6BAB328DE68C}"/>
              </c:ext>
            </c:extLst>
          </c:dPt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F6-4353-8969-6BAB328DE6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DATA!$B$196:$C$196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DATA!$B$197:$C$197</c:f>
              <c:numCache>
                <c:formatCode>General</c:formatCode>
                <c:ptCount val="2"/>
                <c:pt idx="0">
                  <c:v>5.37</c:v>
                </c:pt>
                <c:pt idx="1">
                  <c:v>6.44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F6-4353-8969-6BAB328DE68C}"/>
            </c:ext>
          </c:extLst>
        </c:ser>
        <c:dLbls>
          <c:showVal val="1"/>
        </c:dLbls>
        <c:gapWidth val="219"/>
        <c:overlap val="-27"/>
        <c:axId val="104779776"/>
        <c:axId val="104781312"/>
      </c:barChart>
      <c:catAx>
        <c:axId val="10477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4781312"/>
        <c:crosses val="autoZero"/>
        <c:auto val="1"/>
        <c:lblAlgn val="ctr"/>
        <c:lblOffset val="100"/>
      </c:catAx>
      <c:valAx>
        <c:axId val="104781312"/>
        <c:scaling>
          <c:orientation val="minMax"/>
          <c:min val="1"/>
        </c:scaling>
        <c:delete val="1"/>
        <c:axPos val="l"/>
        <c:numFmt formatCode="General" sourceLinked="1"/>
        <c:majorTickMark val="none"/>
        <c:tickLblPos val="none"/>
        <c:crossAx val="10477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DATA!$A$240</c:f>
              <c:strCache>
                <c:ptCount val="1"/>
                <c:pt idx="0">
                  <c:v>Česká televize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DATA!$B$239:$C$239</c:f>
              <c:strCache>
                <c:ptCount val="2"/>
                <c:pt idx="0">
                  <c:v>2001-2011</c:v>
                </c:pt>
                <c:pt idx="1">
                  <c:v>2011-2021</c:v>
                </c:pt>
              </c:strCache>
            </c:strRef>
          </c:cat>
          <c:val>
            <c:numRef>
              <c:f>DATA!$B$240:$C$240</c:f>
              <c:numCache>
                <c:formatCode>0%</c:formatCode>
                <c:ptCount val="2"/>
                <c:pt idx="0">
                  <c:v>0.6069395017793594</c:v>
                </c:pt>
                <c:pt idx="1">
                  <c:v>0.28000775107961473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DC-438A-BA51-EC3997419684}"/>
            </c:ext>
          </c:extLst>
        </c:ser>
        <c:ser>
          <c:idx val="1"/>
          <c:order val="1"/>
          <c:tx>
            <c:strRef>
              <c:f>DATA!$A$241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DATA!$B$239:$C$239</c:f>
              <c:strCache>
                <c:ptCount val="2"/>
                <c:pt idx="0">
                  <c:v>2001-2011</c:v>
                </c:pt>
                <c:pt idx="1">
                  <c:v>2011-2021</c:v>
                </c:pt>
              </c:strCache>
            </c:strRef>
          </c:cat>
          <c:val>
            <c:numRef>
              <c:f>DATA!$B$241:$C$241</c:f>
              <c:numCache>
                <c:formatCode>0%</c:formatCode>
                <c:ptCount val="2"/>
                <c:pt idx="0">
                  <c:v>0.70086242871052984</c:v>
                </c:pt>
                <c:pt idx="1">
                  <c:v>0.54729094254753641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DC-438A-BA51-EC3997419684}"/>
            </c:ext>
          </c:extLst>
        </c:ser>
        <c:dLbls>
          <c:showVal val="1"/>
        </c:dLbls>
        <c:gapWidth val="219"/>
        <c:overlap val="-27"/>
        <c:axId val="114987776"/>
        <c:axId val="114989312"/>
      </c:barChart>
      <c:catAx>
        <c:axId val="11498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4989312"/>
        <c:crosses val="autoZero"/>
        <c:auto val="1"/>
        <c:lblAlgn val="ctr"/>
        <c:lblOffset val="100"/>
      </c:catAx>
      <c:valAx>
        <c:axId val="114989312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1498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41196581196595"/>
          <c:y val="0.85073773148148146"/>
          <c:w val="0.25531705938402832"/>
          <c:h val="0.1288373406050850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en-US" sz="1800" b="1" dirty="0" err="1">
                <a:solidFill>
                  <a:schemeClr val="tx1"/>
                </a:solidFill>
              </a:rPr>
              <a:t>ýdaje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státního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 err="1">
                <a:solidFill>
                  <a:schemeClr val="tx1"/>
                </a:solidFill>
              </a:rPr>
              <a:t>rozpočtu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b="1" dirty="0"/>
              <a:t>(v </a:t>
            </a:r>
            <a:r>
              <a:rPr lang="en-US" sz="1800" b="1" dirty="0" err="1"/>
              <a:t>mld</a:t>
            </a:r>
            <a:r>
              <a:rPr lang="en-US" sz="1800" b="1" dirty="0"/>
              <a:t>. </a:t>
            </a:r>
            <a:r>
              <a:rPr lang="en-US" sz="1800" b="1" dirty="0" err="1"/>
              <a:t>Kč</a:t>
            </a:r>
            <a:r>
              <a:rPr lang="en-US" sz="1600" b="1" dirty="0"/>
              <a:t>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DATA!$A$276</c:f>
              <c:strCache>
                <c:ptCount val="1"/>
                <c:pt idx="0">
                  <c:v>výdaje státního rozpočtu (v mld.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2E-470A-AB3B-BB8C6A03604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DATA!$B$274:$C$274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DATA!$B$276:$C$276</c:f>
              <c:numCache>
                <c:formatCode>#,##0</c:formatCode>
                <c:ptCount val="2"/>
                <c:pt idx="0">
                  <c:v>1083.9436430000001</c:v>
                </c:pt>
                <c:pt idx="1">
                  <c:v>1906.9251084854502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2E-470A-AB3B-BB8C6A03604E}"/>
            </c:ext>
          </c:extLst>
        </c:ser>
        <c:dLbls>
          <c:showVal val="1"/>
        </c:dLbls>
        <c:gapWidth val="219"/>
        <c:overlap val="-27"/>
        <c:axId val="111577728"/>
        <c:axId val="111514368"/>
      </c:barChart>
      <c:catAx>
        <c:axId val="111577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514368"/>
        <c:crosses val="autoZero"/>
        <c:auto val="1"/>
        <c:lblAlgn val="ctr"/>
        <c:lblOffset val="100"/>
      </c:catAx>
      <c:valAx>
        <c:axId val="111514368"/>
        <c:scaling>
          <c:orientation val="minMax"/>
        </c:scaling>
        <c:delete val="1"/>
        <c:axPos val="l"/>
        <c:numFmt formatCode="#,##0" sourceLinked="1"/>
        <c:tickLblPos val="none"/>
        <c:crossAx val="1115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dirty="0">
                <a:solidFill>
                  <a:schemeClr val="tx1"/>
                </a:solidFill>
              </a:rPr>
              <a:t>Výdaje Ministerstva kultury </a:t>
            </a:r>
            <a:r>
              <a:rPr lang="cs-CZ" sz="1800" b="1" dirty="0"/>
              <a:t>(v mld. Kč)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DATA!$A$279</c:f>
              <c:strCache>
                <c:ptCount val="1"/>
                <c:pt idx="0">
                  <c:v>výdaje Ministerstva kultury (v mld. Kč)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6E-4388-A52D-B27CD7DCCE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DATA!$B$274:$C$274</c:f>
              <c:numCache>
                <c:formatCode>General</c:formatCode>
                <c:ptCount val="2"/>
                <c:pt idx="0">
                  <c:v>2008</c:v>
                </c:pt>
                <c:pt idx="1">
                  <c:v>2021</c:v>
                </c:pt>
              </c:numCache>
            </c:numRef>
          </c:cat>
          <c:val>
            <c:numRef>
              <c:f>DATA!$B$279:$C$279</c:f>
              <c:numCache>
                <c:formatCode>#,##0.00</c:formatCode>
                <c:ptCount val="2"/>
                <c:pt idx="0">
                  <c:v>7.9406380900000011</c:v>
                </c:pt>
                <c:pt idx="1">
                  <c:v>16.597005670000001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6E-4388-A52D-B27CD7DCCEE7}"/>
            </c:ext>
          </c:extLst>
        </c:ser>
        <c:dLbls>
          <c:showVal val="1"/>
        </c:dLbls>
        <c:gapWidth val="219"/>
        <c:overlap val="-27"/>
        <c:axId val="111592960"/>
        <c:axId val="111594496"/>
      </c:barChart>
      <c:catAx>
        <c:axId val="111592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594496"/>
        <c:crosses val="autoZero"/>
        <c:auto val="1"/>
        <c:lblAlgn val="ctr"/>
        <c:lblOffset val="100"/>
      </c:catAx>
      <c:valAx>
        <c:axId val="111594496"/>
        <c:scaling>
          <c:orientation val="minMax"/>
        </c:scaling>
        <c:delete val="1"/>
        <c:axPos val="l"/>
        <c:numFmt formatCode="#,##0.00" sourceLinked="1"/>
        <c:tickLblPos val="none"/>
        <c:crossAx val="11159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0.38285</cdr:x>
      <cdr:y>0.28884</cdr:y>
    </cdr:from>
    <cdr:to>
      <cdr:x>0.63808</cdr:x>
      <cdr:y>0.44318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DC0B3E60-4571-4C4F-8440-41B58B01F23B}"/>
            </a:ext>
          </a:extLst>
        </cdr:cNvPr>
        <cdr:cNvCxnSpPr/>
      </cdr:nvCxnSpPr>
      <cdr:spPr>
        <a:xfrm xmlns:a="http://schemas.openxmlformats.org/drawingml/2006/main">
          <a:off x="1857375" y="1247775"/>
          <a:ext cx="1238250" cy="666750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0.37069</cdr:x>
      <cdr:y>0.54394</cdr:y>
    </cdr:from>
    <cdr:to>
      <cdr:x>0.62931</cdr:x>
      <cdr:y>0.73058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xmlns="" id="{72EA71DF-8F52-44D3-8E25-D10B73424C6E}"/>
            </a:ext>
          </a:extLst>
        </cdr:cNvPr>
        <cdr:cNvSpPr txBox="1"/>
      </cdr:nvSpPr>
      <cdr:spPr>
        <a:xfrm xmlns:a="http://schemas.openxmlformats.org/drawingml/2006/main">
          <a:off x="1734847" y="2349831"/>
          <a:ext cx="1210305" cy="8062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3200" b="1" dirty="0">
              <a:solidFill>
                <a:srgbClr val="C00000"/>
              </a:solidFill>
            </a:rPr>
            <a:t>- 36 %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0.36295</cdr:x>
      <cdr:y>0.28121</cdr:y>
    </cdr:from>
    <cdr:to>
      <cdr:x>0.61302</cdr:x>
      <cdr:y>0.43742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xmlns="" id="{39F27440-AF87-437C-9F98-83CC3A22AB7E}"/>
            </a:ext>
          </a:extLst>
        </cdr:cNvPr>
        <cdr:cNvCxnSpPr/>
      </cdr:nvCxnSpPr>
      <cdr:spPr>
        <a:xfrm xmlns:a="http://schemas.openxmlformats.org/drawingml/2006/main">
          <a:off x="1698625" y="1201420"/>
          <a:ext cx="1170305" cy="66738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0.36539</cdr:x>
      <cdr:y>0.54661</cdr:y>
    </cdr:from>
    <cdr:to>
      <cdr:x>0.63461</cdr:x>
      <cdr:y>0.74243</cdr:y>
    </cdr:to>
    <cdr:sp macro="" textlink="">
      <cdr:nvSpPr>
        <cdr:cNvPr id="4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A300E00A-915F-471F-94E0-34F353EB8522}"/>
            </a:ext>
          </a:extLst>
        </cdr:cNvPr>
        <cdr:cNvSpPr txBox="1"/>
      </cdr:nvSpPr>
      <cdr:spPr>
        <a:xfrm xmlns:a="http://schemas.openxmlformats.org/drawingml/2006/main">
          <a:off x="1710033" y="2361343"/>
          <a:ext cx="1259934" cy="845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3200" b="1" dirty="0">
              <a:solidFill>
                <a:srgbClr val="C00000"/>
              </a:solidFill>
            </a:rPr>
            <a:t>- 15 %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0.38974</cdr:x>
      <cdr:y>0.32161</cdr:y>
    </cdr:from>
    <cdr:to>
      <cdr:x>0.63421</cdr:x>
      <cdr:y>0.45909</cdr:y>
    </cdr:to>
    <cdr:cxnSp macro="">
      <cdr:nvCxnSpPr>
        <cdr:cNvPr id="2" name="Přímá spojnice se šipkou 1">
          <a:extLst xmlns:a="http://schemas.openxmlformats.org/drawingml/2006/main">
            <a:ext uri="{FF2B5EF4-FFF2-40B4-BE49-F238E27FC236}">
              <a16:creationId xmlns:a16="http://schemas.microsoft.com/office/drawing/2014/main" xmlns="" id="{39F27440-AF87-437C-9F98-83CC3A22AB7E}"/>
            </a:ext>
          </a:extLst>
        </cdr:cNvPr>
        <cdr:cNvCxnSpPr/>
      </cdr:nvCxnSpPr>
      <cdr:spPr>
        <a:xfrm xmlns:a="http://schemas.openxmlformats.org/drawingml/2006/main" flipV="1">
          <a:off x="1725765" y="926234"/>
          <a:ext cx="1082513" cy="395943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0.36116</cdr:x>
      <cdr:y>0.53558</cdr:y>
    </cdr:from>
    <cdr:to>
      <cdr:x>0.63884</cdr:x>
      <cdr:y>0.73602</cdr:y>
    </cdr:to>
    <cdr:sp macro="" textlink="">
      <cdr:nvSpPr>
        <cdr:cNvPr id="4" name="TextovéPole 1">
          <a:extLst xmlns:a="http://schemas.openxmlformats.org/drawingml/2006/main">
            <a:ext uri="{FF2B5EF4-FFF2-40B4-BE49-F238E27FC236}">
              <a16:creationId xmlns:a16="http://schemas.microsoft.com/office/drawing/2014/main" xmlns="" id="{A300E00A-915F-471F-94E0-34F353EB8522}"/>
            </a:ext>
          </a:extLst>
        </cdr:cNvPr>
        <cdr:cNvSpPr txBox="1"/>
      </cdr:nvSpPr>
      <cdr:spPr>
        <a:xfrm xmlns:a="http://schemas.openxmlformats.org/drawingml/2006/main">
          <a:off x="1690230" y="2313686"/>
          <a:ext cx="1299539" cy="86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3200" b="1" dirty="0">
              <a:solidFill>
                <a:srgbClr val="C00000"/>
              </a:solidFill>
            </a:rPr>
            <a:t>+ 20 %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0.38019</cdr:x>
      <cdr:y>0.32676</cdr:y>
    </cdr:from>
    <cdr:to>
      <cdr:x>0.61017</cdr:x>
      <cdr:y>0.51197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DC0B3E60-4571-4C4F-8440-41B58B01F23B}"/>
            </a:ext>
          </a:extLst>
        </cdr:cNvPr>
        <cdr:cNvCxnSpPr/>
      </cdr:nvCxnSpPr>
      <cdr:spPr>
        <a:xfrm xmlns:a="http://schemas.openxmlformats.org/drawingml/2006/main" flipV="1">
          <a:off x="1844473" y="1411604"/>
          <a:ext cx="1115736" cy="800107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0.40129</cdr:x>
      <cdr:y>0.61424</cdr:y>
    </cdr:from>
    <cdr:to>
      <cdr:x>0.62411</cdr:x>
      <cdr:y>0.72889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xmlns="" id="{72EA71DF-8F52-44D3-8E25-D10B73424C6E}"/>
            </a:ext>
          </a:extLst>
        </cdr:cNvPr>
        <cdr:cNvSpPr txBox="1"/>
      </cdr:nvSpPr>
      <cdr:spPr>
        <a:xfrm xmlns:a="http://schemas.openxmlformats.org/drawingml/2006/main">
          <a:off x="1878037" y="2653501"/>
          <a:ext cx="1042778" cy="49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b="1" dirty="0">
              <a:solidFill>
                <a:srgbClr val="C00000"/>
              </a:solidFill>
            </a:rPr>
            <a:t>+ 76 %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0.38019</cdr:x>
      <cdr:y>0.19844</cdr:y>
    </cdr:from>
    <cdr:to>
      <cdr:x>0.62238</cdr:x>
      <cdr:y>0.51197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:a16="http://schemas.microsoft.com/office/drawing/2014/main" xmlns="" id="{DC0B3E60-4571-4C4F-8440-41B58B01F23B}"/>
            </a:ext>
          </a:extLst>
        </cdr:cNvPr>
        <cdr:cNvCxnSpPr/>
      </cdr:nvCxnSpPr>
      <cdr:spPr>
        <a:xfrm xmlns:a="http://schemas.openxmlformats.org/drawingml/2006/main" flipV="1">
          <a:off x="1844473" y="857250"/>
          <a:ext cx="1174952" cy="1354461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0.37455</cdr:x>
      <cdr:y>0.61424</cdr:y>
    </cdr:from>
    <cdr:to>
      <cdr:x>0.62545</cdr:x>
      <cdr:y>0.72889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xmlns="" id="{72EA71DF-8F52-44D3-8E25-D10B73424C6E}"/>
            </a:ext>
          </a:extLst>
        </cdr:cNvPr>
        <cdr:cNvSpPr txBox="1"/>
      </cdr:nvSpPr>
      <cdr:spPr>
        <a:xfrm xmlns:a="http://schemas.openxmlformats.org/drawingml/2006/main">
          <a:off x="1752882" y="2653501"/>
          <a:ext cx="1174235" cy="49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2400" b="1" dirty="0">
              <a:solidFill>
                <a:srgbClr val="C00000"/>
              </a:solidFill>
            </a:rPr>
            <a:t>+ 109 %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4EF3-D532-40E5-998F-6FAFF5ED8AEF}" type="datetimeFigureOut">
              <a:rPr lang="cs-CZ" smtClean="0"/>
              <a:pPr/>
              <a:t>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11EA2-21E7-4BED-B6BE-F41C9CE96A4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99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FCC273-8A4F-EC79-DB68-C1D8CEAF7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C5EC394-8F14-B77C-7865-C5614558F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A738B1E-6933-C0FE-26E5-75C015DFD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936F-4234-4E17-8CAC-E6506C129C9D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96DDF3E-8B04-4D03-AC9A-545759E1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B34C60D-1C74-4A02-B4DB-A53C4F56C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93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E0CCA7E-9083-B723-FDA8-BFCC8F5A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CC1D34B-7689-1D1E-2801-C1044010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0CB922-911A-4AAE-CEF4-74B1A44B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AB97-3064-471F-971C-F61B6A6CDD38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17ABDF-4C5E-9BAC-2B00-88548B63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22057B-F652-1016-3FCF-FA724FC4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623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75BF052D-4D69-ADE9-19F4-25CACF3EA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9BEF5BF-763F-7F18-D1F0-79FA6C09A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9666DD-F16E-E672-21C7-8A43B18AB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49811-8640-482E-BA68-EB601E97516C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4441F98-816D-CACB-CF34-927B1FB6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6D2B39E-848F-CA89-F4A1-338A9198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077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62BD2B-F019-5BF8-9172-7F8F7617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03623C-DEBF-DE7A-10C5-431564606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0B5FC9-30AA-3738-3825-43D8D8F68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BEF5D-BF51-407A-B574-69F7D299FD5F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FD3176F-B2A3-AC59-F0B0-2B7E1F7E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FF3B5ED-60CC-47E1-4F49-CCE129CB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51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C09124F-82BD-908B-E40F-BF356B1E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7E85C1B-DB41-2550-88CB-6A5DB1EE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1C2B26-8C5B-C454-8D31-49032FAD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CCC0B-5EF2-4EA7-9428-F3E069446BAB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6011B1E-65AD-2684-2355-3FAC11B4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A2176FA-EA80-94C1-0AE4-F3767A5D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163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AEB738-78EC-C53D-7479-01010724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53870F-1F38-2998-0EA6-97C784B4E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06537F0-46E7-BF83-A149-2BA4BD859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1CB78B9-5D81-070E-131C-A6882F56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5358-F471-4999-8B88-8664DDA2F481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51AD2C-4BA9-4ED5-BBFF-F4D227C9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50C35D8-446F-99BE-1E81-DADB1C51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1362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004B55-4F3F-5A36-4659-23F44290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1D0F1E0-1C80-ECC5-BEC5-D9B10F70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AEA3889-6E40-5635-0993-DE7EBA799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8E06A7F-A018-8216-5868-54A04551F1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09E0E4F-BAC5-7063-450D-7D433BF09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0E5E0C0-0366-9545-75A2-0840A941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AC11-F71C-443A-BB32-73C94044CD83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EE883DC7-7F3C-15D1-B729-D8FA435A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847F197-0201-9B53-1089-E14ED8BF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74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1FB557-8BD3-5118-E8BC-8DC75CEFB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FBF3338C-9264-6D1C-153A-A0C302873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98E2-E696-4977-9DA2-0C81615499CC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F9F8E14-9C0D-A76D-0CF3-4F7909A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1156B4A-9758-8760-EC82-BF8DFC78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194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FE784B82-783D-9441-BEFE-A9E7B7B8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9D40-F592-4555-BB29-0EBDF3B2ADE9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7A726939-9DC1-5054-DBC5-D93B49B20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61B2F83E-569D-4257-A610-9C590622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609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C2096D-4AB7-EBF3-95A1-49A52CDFB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F1099C6-5214-E901-328B-E8CCAA542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3DD73AD-4877-EBE7-2CB8-FE219032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F5815B0-E443-7819-DCB9-5BDF6099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A947-31B2-41AC-85F3-A34E31A10A03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585C2F2-BEA7-1C82-49E2-EA4A3CB6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D6B3C63-6AE2-6786-F860-23636285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405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F076A0-FE9F-4B87-DEEF-9BA9A0D6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B0E98172-196B-F211-E4A2-8902D033E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A42B9E9-3E34-D9F6-B7F7-3FDAA518F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D621F5F-D660-DC8F-FAA1-060AE1920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7A0-F76E-4F54-93EF-182C3F0756A9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4751646-0327-D6AB-53BF-16048A8AC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8D55F4A-6294-2EE3-2593-C961671F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2996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CE45971F-51E1-6381-7B52-B8937789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ED6CB4D-3E52-9849-A223-3AEA75955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FAB630C-8D4B-FF10-0A78-5579A0150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2C1A-8508-454C-B3DD-3DBEF7CACEC8}" type="datetime1">
              <a:rPr lang="cs-CZ" smtClean="0"/>
              <a:pPr/>
              <a:t>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2ABB43-0BD1-D4EB-C428-5400A94AA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F3D4499-90AA-F27A-5CF7-97F3331C6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6C7C3-40E9-4BC4-B619-183F9661D23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648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.europa.eu/commission/presscorner/detail/en/ip_22_550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bloha, exteriér, město, dálnice&#10;&#10;Popis byl vytvořen automaticky">
            <a:extLst>
              <a:ext uri="{FF2B5EF4-FFF2-40B4-BE49-F238E27FC236}">
                <a16:creationId xmlns:a16="http://schemas.microsoft.com/office/drawing/2014/main" xmlns="" id="{5F3CF73C-43E6-374C-BFCE-BF01E8E224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31F928A-6D54-8544-BDA7-25FA9FF9F06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20770"/>
            <a:ext cx="1684800" cy="25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59083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26E39D19-FC42-43E7-BF34-85DD34C11B52}"/>
              </a:ext>
            </a:extLst>
          </p:cNvPr>
          <p:cNvSpPr/>
          <p:nvPr/>
        </p:nvSpPr>
        <p:spPr>
          <a:xfrm>
            <a:off x="491318" y="1365250"/>
            <a:ext cx="5393015" cy="47413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B63CD06-FBF3-4C77-99B7-A2E6CDA93DC2}"/>
              </a:ext>
            </a:extLst>
          </p:cNvPr>
          <p:cNvSpPr/>
          <p:nvPr/>
        </p:nvSpPr>
        <p:spPr>
          <a:xfrm>
            <a:off x="6064251" y="1365249"/>
            <a:ext cx="5199796" cy="47413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7DD539A-FEF2-41BA-BBD1-15D48C35402E}"/>
              </a:ext>
            </a:extLst>
          </p:cNvPr>
          <p:cNvSpPr txBox="1"/>
          <p:nvPr/>
        </p:nvSpPr>
        <p:spPr>
          <a:xfrm>
            <a:off x="515306" y="2313852"/>
            <a:ext cx="53462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Popis varianty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 letech 2023 a 2024 možnost vysílat reklamu </a:t>
            </a:r>
            <a:br>
              <a:rPr lang="cs-CZ" dirty="0"/>
            </a:br>
            <a:r>
              <a:rPr lang="cs-CZ" dirty="0"/>
              <a:t>na všech programech ČT.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Zvýšení limitu pro vysílání reklamy z 0,5 % na 1 % denního vysílacího času.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Zachována povinnost odvodu výnosů z reklamy </a:t>
            </a:r>
            <a:br>
              <a:rPr lang="cs-CZ" dirty="0"/>
            </a:br>
            <a:r>
              <a:rPr lang="cs-CZ" dirty="0"/>
              <a:t>na ČT2 do SFK a použití výnosů z reklamy na </a:t>
            </a:r>
            <a:br>
              <a:rPr lang="cs-CZ" dirty="0"/>
            </a:br>
            <a:r>
              <a:rPr lang="cs-CZ" dirty="0"/>
              <a:t>ČT sport na výrobu sportovních pořadů. 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Pravidla pro osvobození platit poplatek ze sociálních a dalších důvodů zůstávají zachována ve stávající podobě.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Měsíční poplatek zůstává nezměněn ve výši 135 Kč.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6F925CC8-AA20-4D01-BAA8-5D9F576708E1}"/>
              </a:ext>
            </a:extLst>
          </p:cNvPr>
          <p:cNvSpPr txBox="1"/>
          <p:nvPr/>
        </p:nvSpPr>
        <p:spPr>
          <a:xfrm>
            <a:off x="6487156" y="1485980"/>
            <a:ext cx="441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Odhadované zvýšení ročních příjmů ČT: </a:t>
            </a:r>
            <a:br>
              <a:rPr lang="cs-CZ" dirty="0"/>
            </a:br>
            <a:r>
              <a:rPr lang="cs-CZ" sz="3600" b="1" dirty="0">
                <a:solidFill>
                  <a:srgbClr val="C00000"/>
                </a:solidFill>
              </a:rPr>
              <a:t>+ 440 mil. Kč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71CA7B-6808-6149-BC01-580095F3D76D}"/>
              </a:ext>
            </a:extLst>
          </p:cNvPr>
          <p:cNvSpPr txBox="1"/>
          <p:nvPr/>
        </p:nvSpPr>
        <p:spPr>
          <a:xfrm>
            <a:off x="491318" y="466607"/>
            <a:ext cx="10804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tx2"/>
                </a:solidFill>
              </a:rPr>
              <a:t>Varianta 2:</a:t>
            </a:r>
            <a:r>
              <a:rPr lang="cs-CZ" sz="2700" dirty="0"/>
              <a:t>  </a:t>
            </a:r>
            <a:r>
              <a:rPr lang="cs-CZ" sz="2700" b="1" dirty="0">
                <a:solidFill>
                  <a:srgbClr val="C00000"/>
                </a:solidFill>
              </a:rPr>
              <a:t>Dočasné zvýšení limitu pro vysílání reklamy na programech ČT</a:t>
            </a:r>
            <a:endParaRPr lang="cs-CZ" b="1" dirty="0">
              <a:solidFill>
                <a:srgbClr val="C00000"/>
              </a:solidFill>
            </a:endParaRPr>
          </a:p>
          <a:p>
            <a:pPr algn="l"/>
            <a:endParaRPr lang="x-none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72653388-39A3-2E4D-8320-82271895746B}"/>
              </a:ext>
            </a:extLst>
          </p:cNvPr>
          <p:cNvSpPr txBox="1"/>
          <p:nvPr/>
        </p:nvSpPr>
        <p:spPr>
          <a:xfrm>
            <a:off x="485730" y="1422643"/>
            <a:ext cx="5375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6600" b="1" dirty="0">
                <a:solidFill>
                  <a:srgbClr val="C00000"/>
                </a:solidFill>
              </a:rPr>
              <a:t>+ 0,5%</a:t>
            </a:r>
          </a:p>
        </p:txBody>
      </p:sp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xmlns="" id="{CEF84910-26CA-4F98-A9EE-E2731138E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796085"/>
              </p:ext>
            </p:extLst>
          </p:nvPr>
        </p:nvGraphicFramePr>
        <p:xfrm>
          <a:off x="6096001" y="2484912"/>
          <a:ext cx="5119868" cy="3546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113C9F4E-1AB8-4311-8737-D5E2F111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10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3968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11</a:t>
            </a:fld>
            <a:endParaRPr lang="cs-CZ" sz="1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276A81-BC4E-47CF-8F9C-CFE4465973C7}"/>
              </a:ext>
            </a:extLst>
          </p:cNvPr>
          <p:cNvSpPr/>
          <p:nvPr/>
        </p:nvSpPr>
        <p:spPr>
          <a:xfrm>
            <a:off x="2023160" y="2721114"/>
            <a:ext cx="830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</a:rPr>
              <a:t>Varianta 3: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C00000"/>
                </a:solidFill>
              </a:rPr>
              <a:t>Nová definice poplatníka</a:t>
            </a:r>
            <a:endParaRPr lang="cs-CZ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09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26E39D19-FC42-43E7-BF34-85DD34C11B52}"/>
              </a:ext>
            </a:extLst>
          </p:cNvPr>
          <p:cNvSpPr/>
          <p:nvPr/>
        </p:nvSpPr>
        <p:spPr>
          <a:xfrm>
            <a:off x="491318" y="1640564"/>
            <a:ext cx="4010617" cy="44746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B63CD06-FBF3-4C77-99B7-A2E6CDA93DC2}"/>
              </a:ext>
            </a:extLst>
          </p:cNvPr>
          <p:cNvSpPr/>
          <p:nvPr/>
        </p:nvSpPr>
        <p:spPr>
          <a:xfrm>
            <a:off x="4631404" y="1640563"/>
            <a:ext cx="6588642" cy="44746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7DD539A-FEF2-41BA-BBD1-15D48C35402E}"/>
              </a:ext>
            </a:extLst>
          </p:cNvPr>
          <p:cNvSpPr txBox="1"/>
          <p:nvPr/>
        </p:nvSpPr>
        <p:spPr>
          <a:xfrm>
            <a:off x="4706224" y="1697713"/>
            <a:ext cx="6392411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charakteristiky:</a:t>
            </a:r>
          </a:p>
          <a:p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Poplatníkem je domácnost používající zařízení schopné přehrát obsah České televize (vedle televizních přijímačů tedy i telefony, tablety, notebooky, počítače)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Definice domácnosti dle metodiky používané ČSÚ pro hospodařící domácnost.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Dle dat ČSÚ je odhadován počet nových poplatníků/domácností na 300-350 tis.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Pravidla pro osvobození platit poplatek ze sociálních a dalších důvodů zůstávají zachována ve stávající podobě.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Měsíční poplatek zůstává nezměněn ve výši 135 Kč.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Mezigenerační solidarita mezi mladými a seniorskými domácnostmi.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2773A61E-71DF-4F4D-A58E-921C93A947FE}"/>
              </a:ext>
            </a:extLst>
          </p:cNvPr>
          <p:cNvSpPr txBox="1"/>
          <p:nvPr/>
        </p:nvSpPr>
        <p:spPr>
          <a:xfrm>
            <a:off x="620786" y="1862299"/>
            <a:ext cx="3825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Odhadované zvýšení ročních příjmů ČT: </a:t>
            </a:r>
            <a:r>
              <a:rPr lang="cs-CZ" dirty="0"/>
              <a:t/>
            </a:r>
            <a:br>
              <a:rPr lang="cs-CZ" dirty="0"/>
            </a:br>
            <a:r>
              <a:rPr lang="cs-CZ" sz="4000" b="1" dirty="0">
                <a:solidFill>
                  <a:srgbClr val="C00000"/>
                </a:solidFill>
              </a:rPr>
              <a:t>+ 520 mil. Kč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2339F-B4F0-ED06-5489-F692726CE123}"/>
              </a:ext>
            </a:extLst>
          </p:cNvPr>
          <p:cNvSpPr txBox="1"/>
          <p:nvPr/>
        </p:nvSpPr>
        <p:spPr>
          <a:xfrm>
            <a:off x="491318" y="466607"/>
            <a:ext cx="108044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Domácnosti: 			</a:t>
            </a:r>
            <a:r>
              <a:rPr lang="cs-CZ" sz="2800" b="1" dirty="0">
                <a:solidFill>
                  <a:srgbClr val="C00000"/>
                </a:solidFill>
              </a:rPr>
              <a:t>Poplatek za vlastnictví zařízení  						schopného přehrát/zobrazit obsah ČT</a:t>
            </a:r>
            <a:endParaRPr lang="cs-CZ" sz="2800" b="1" dirty="0">
              <a:solidFill>
                <a:srgbClr val="00B0F0"/>
              </a:solidFill>
            </a:endParaRPr>
          </a:p>
          <a:p>
            <a:pPr algn="l"/>
            <a:endParaRPr lang="x-non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12</a:t>
            </a:fld>
            <a:endParaRPr lang="cs-CZ" sz="1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BD859D4-3ECE-15DE-2C78-7803B368E79B}"/>
              </a:ext>
            </a:extLst>
          </p:cNvPr>
          <p:cNvSpPr txBox="1"/>
          <p:nvPr/>
        </p:nvSpPr>
        <p:spPr>
          <a:xfrm>
            <a:off x="797043" y="3715914"/>
            <a:ext cx="33991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Odhadovaný nárůst platících domácností: </a:t>
            </a:r>
            <a:br>
              <a:rPr lang="cs-CZ" dirty="0"/>
            </a:br>
            <a:r>
              <a:rPr lang="cs-CZ" sz="3200" b="1" dirty="0">
                <a:solidFill>
                  <a:srgbClr val="C00000"/>
                </a:solidFill>
              </a:rPr>
              <a:t>+ 300 až 350 tis.</a:t>
            </a:r>
          </a:p>
        </p:txBody>
      </p:sp>
    </p:spTree>
    <p:extLst>
      <p:ext uri="{BB962C8B-B14F-4D97-AF65-F5344CB8AC3E}">
        <p14:creationId xmlns:p14="http://schemas.microsoft.com/office/powerpoint/2010/main" xmlns="" val="17049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26E39D19-FC42-43E7-BF34-85DD34C11B52}"/>
              </a:ext>
            </a:extLst>
          </p:cNvPr>
          <p:cNvSpPr/>
          <p:nvPr/>
        </p:nvSpPr>
        <p:spPr>
          <a:xfrm>
            <a:off x="519438" y="1593908"/>
            <a:ext cx="4065375" cy="468967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B63CD06-FBF3-4C77-99B7-A2E6CDA93DC2}"/>
              </a:ext>
            </a:extLst>
          </p:cNvPr>
          <p:cNvSpPr/>
          <p:nvPr/>
        </p:nvSpPr>
        <p:spPr>
          <a:xfrm>
            <a:off x="4706224" y="1593906"/>
            <a:ext cx="6513822" cy="468967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7DD539A-FEF2-41BA-BBD1-15D48C35402E}"/>
              </a:ext>
            </a:extLst>
          </p:cNvPr>
          <p:cNvSpPr txBox="1"/>
          <p:nvPr/>
        </p:nvSpPr>
        <p:spPr>
          <a:xfrm>
            <a:off x="4706224" y="1697713"/>
            <a:ext cx="63924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Základní charakteristiky:</a:t>
            </a:r>
          </a:p>
          <a:p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Poplatníkem je každý zaměstnavatel, který zaměstnává 6 a více osob.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Výše poplatku se odvíjí od počtu zaměstnanců: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Měsíční poplatek zůstává nezměněn ve výši 135 Kč.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Platba dle počtu zaměstnanců je zavedena např. na Slovensku a v Německu (podnik s 1000 zaměstnanci na Slovensku platí měsíčně 100 násobek poplatku – v ČR by to bylo 13.500 Kč).</a:t>
            </a:r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2339F-B4F0-ED06-5489-F692726CE123}"/>
              </a:ext>
            </a:extLst>
          </p:cNvPr>
          <p:cNvSpPr txBox="1"/>
          <p:nvPr/>
        </p:nvSpPr>
        <p:spPr>
          <a:xfrm>
            <a:off x="491318" y="466607"/>
            <a:ext cx="108044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Právnické osoby 			</a:t>
            </a:r>
            <a:r>
              <a:rPr lang="cs-CZ" sz="2800" b="1" dirty="0">
                <a:solidFill>
                  <a:srgbClr val="C00000"/>
                </a:solidFill>
              </a:rPr>
              <a:t>Poplatníkem každý zaměstnavatel 	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>a podnikatelé: </a:t>
            </a:r>
            <a:r>
              <a:rPr lang="cs-CZ" sz="2800" b="1" dirty="0">
                <a:solidFill>
                  <a:srgbClr val="C00000"/>
                </a:solidFill>
              </a:rPr>
              <a:t>			dle počtu zaměstnanců</a:t>
            </a:r>
            <a:endParaRPr lang="cs-CZ" sz="2800" b="1" dirty="0">
              <a:solidFill>
                <a:srgbClr val="00B0F0"/>
              </a:solidFill>
            </a:endParaRPr>
          </a:p>
          <a:p>
            <a:pPr algn="l"/>
            <a:endParaRPr lang="x-non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13</a:t>
            </a:fld>
            <a:endParaRPr lang="cs-CZ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90CCE861-63C1-AE55-3BE3-CD56B90DEAC6}"/>
              </a:ext>
            </a:extLst>
          </p:cNvPr>
          <p:cNvSpPr txBox="1"/>
          <p:nvPr/>
        </p:nvSpPr>
        <p:spPr>
          <a:xfrm>
            <a:off x="889790" y="3278851"/>
            <a:ext cx="318944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Odhadovaný nárůst platících právnických osob: </a:t>
            </a:r>
            <a:br>
              <a:rPr lang="cs-CZ" dirty="0"/>
            </a:br>
            <a:r>
              <a:rPr lang="cs-CZ" sz="3200" b="1" dirty="0">
                <a:solidFill>
                  <a:srgbClr val="C00000"/>
                </a:solidFill>
              </a:rPr>
              <a:t>+ 40 až 50 tis.</a:t>
            </a: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1264B0A8-BF1D-2754-2012-466B9082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469266"/>
              </p:ext>
            </p:extLst>
          </p:nvPr>
        </p:nvGraphicFramePr>
        <p:xfrm>
          <a:off x="5171370" y="3278851"/>
          <a:ext cx="3301178" cy="153317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75747">
                  <a:extLst>
                    <a:ext uri="{9D8B030D-6E8A-4147-A177-3AD203B41FA5}">
                      <a16:colId xmlns:a16="http://schemas.microsoft.com/office/drawing/2014/main" xmlns="" val="3589167309"/>
                    </a:ext>
                  </a:extLst>
                </a:gridCol>
                <a:gridCol w="1725431">
                  <a:extLst>
                    <a:ext uri="{9D8B030D-6E8A-4147-A177-3AD203B41FA5}">
                      <a16:colId xmlns:a16="http://schemas.microsoft.com/office/drawing/2014/main" xmlns="" val="1522676083"/>
                    </a:ext>
                  </a:extLst>
                </a:gridCol>
              </a:tblGrid>
              <a:tr h="3787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Počet zaměstnanců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Počet subjektů 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28608127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1-5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210 782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62721471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6-19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53 791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43676793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20-49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18 346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15783792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50-249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11 758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09825121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250-999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1 952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5400833"/>
                  </a:ext>
                </a:extLst>
              </a:tr>
              <a:tr h="18403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1000 a více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418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72569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6531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2339F-B4F0-ED06-5489-F692726CE123}"/>
              </a:ext>
            </a:extLst>
          </p:cNvPr>
          <p:cNvSpPr txBox="1"/>
          <p:nvPr/>
        </p:nvSpPr>
        <p:spPr>
          <a:xfrm>
            <a:off x="491318" y="466607"/>
            <a:ext cx="10804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tx2"/>
                </a:solidFill>
              </a:rPr>
              <a:t>NAŘÍZENÍ EVROPSKÉHO PARLAMENTU A RADY, kterým se stanoví společný rámec pro mediální služby na vnitřním trhu (</a:t>
            </a:r>
            <a:r>
              <a:rPr lang="cs-CZ" sz="2800" b="1" dirty="0" err="1">
                <a:solidFill>
                  <a:schemeClr val="tx2"/>
                </a:solidFill>
              </a:rPr>
              <a:t>European</a:t>
            </a:r>
            <a:r>
              <a:rPr lang="cs-CZ" sz="2800" b="1" dirty="0">
                <a:solidFill>
                  <a:schemeClr val="tx2"/>
                </a:solidFill>
              </a:rPr>
              <a:t> Media </a:t>
            </a:r>
            <a:r>
              <a:rPr lang="cs-CZ" sz="2800" b="1" dirty="0" err="1">
                <a:solidFill>
                  <a:schemeClr val="tx2"/>
                </a:solidFill>
              </a:rPr>
              <a:t>Freedom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 err="1">
                <a:solidFill>
                  <a:schemeClr val="tx2"/>
                </a:solidFill>
              </a:rPr>
              <a:t>Act</a:t>
            </a:r>
            <a:r>
              <a:rPr lang="cs-CZ" sz="2800" b="1" dirty="0">
                <a:solidFill>
                  <a:schemeClr val="tx2"/>
                </a:solidFill>
              </a:rPr>
              <a:t>) a kterým se mění směrnice 2010/13/EU</a:t>
            </a:r>
            <a:endParaRPr lang="x-non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14</a:t>
            </a:fld>
            <a:endParaRPr lang="cs-CZ" sz="1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9DABD684-5EE0-4C9F-AAC9-D095FE1A4B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318" y="2093548"/>
            <a:ext cx="7097086" cy="4077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C52A2EC9-3A4E-4C62-BF9C-58BC6155D00F}"/>
              </a:ext>
            </a:extLst>
          </p:cNvPr>
          <p:cNvSpPr txBox="1"/>
          <p:nvPr/>
        </p:nvSpPr>
        <p:spPr>
          <a:xfrm>
            <a:off x="7676509" y="2946120"/>
            <a:ext cx="3619288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1" i="1" dirty="0">
                <a:solidFill>
                  <a:srgbClr val="FF0000"/>
                </a:solidFill>
              </a:rPr>
              <a:t>„Je rovněž nutné zaručit, …</a:t>
            </a:r>
          </a:p>
          <a:p>
            <a:pPr algn="just"/>
            <a:r>
              <a:rPr lang="cs-CZ" b="1" i="1" dirty="0">
                <a:solidFill>
                  <a:srgbClr val="FF0000"/>
                </a:solidFill>
              </a:rPr>
              <a:t>aby</a:t>
            </a:r>
            <a:r>
              <a:rPr lang="cs-CZ" i="1" dirty="0">
                <a:solidFill>
                  <a:srgbClr val="FF0000"/>
                </a:solidFill>
              </a:rPr>
              <a:t> </a:t>
            </a:r>
            <a:r>
              <a:rPr lang="cs-CZ" b="1" i="1" dirty="0">
                <a:solidFill>
                  <a:srgbClr val="FF0000"/>
                </a:solidFill>
              </a:rPr>
              <a:t>poskytovatelé veřejnoprávních sdělovacích prostředků měli k plnění svého poslání dostatečné a stabilní financování, které umožňuje předvídatelnost jejich plánování.“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xmlns="" id="{704F8989-0492-4F49-9405-5DAC74A87899}"/>
              </a:ext>
            </a:extLst>
          </p:cNvPr>
          <p:cNvSpPr/>
          <p:nvPr/>
        </p:nvSpPr>
        <p:spPr>
          <a:xfrm>
            <a:off x="7676509" y="4795821"/>
            <a:ext cx="3619288" cy="94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https://ec.europa.eu/commission/presscorner/detail/en/ip_22_5504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99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15</a:t>
            </a:fld>
            <a:endParaRPr lang="cs-CZ" sz="1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xmlns="" id="{E6276A81-BC4E-47CF-8F9C-CFE4465973C7}"/>
              </a:ext>
            </a:extLst>
          </p:cNvPr>
          <p:cNvSpPr/>
          <p:nvPr/>
        </p:nvSpPr>
        <p:spPr>
          <a:xfrm>
            <a:off x="1943877" y="701718"/>
            <a:ext cx="8304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tx2"/>
                </a:solidFill>
              </a:rPr>
              <a:t>Tři zásadní úkoly pro budoucnost:</a:t>
            </a:r>
            <a:endParaRPr lang="cs-CZ" sz="4000" b="1" dirty="0">
              <a:solidFill>
                <a:srgbClr val="00B0F0"/>
              </a:solidFill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7C9EA5E4-122C-45D0-B1E2-2FB1C418D810}"/>
              </a:ext>
            </a:extLst>
          </p:cNvPr>
          <p:cNvSpPr/>
          <p:nvPr/>
        </p:nvSpPr>
        <p:spPr>
          <a:xfrm>
            <a:off x="2542039" y="1854297"/>
            <a:ext cx="8304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1) nová definice poplatníka</a:t>
            </a:r>
          </a:p>
          <a:p>
            <a:r>
              <a:rPr lang="cs-CZ" sz="4000" dirty="0">
                <a:solidFill>
                  <a:srgbClr val="FF0000"/>
                </a:solidFill>
              </a:rPr>
              <a:t>2) nová definice výše poplatku</a:t>
            </a:r>
          </a:p>
          <a:p>
            <a:r>
              <a:rPr lang="cs-CZ" sz="4000" dirty="0">
                <a:solidFill>
                  <a:srgbClr val="FF0000"/>
                </a:solidFill>
              </a:rPr>
              <a:t>3) definice inflačních úprav poplatku</a:t>
            </a:r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xmlns="" id="{194F12B3-DD2A-4DF1-A363-292DE9EFE239}"/>
              </a:ext>
            </a:extLst>
          </p:cNvPr>
          <p:cNvSpPr/>
          <p:nvPr/>
        </p:nvSpPr>
        <p:spPr>
          <a:xfrm>
            <a:off x="1733611" y="4606958"/>
            <a:ext cx="1212980" cy="522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xmlns="" id="{011509A9-4A1B-4BBE-A572-0F415F5A7359}"/>
              </a:ext>
            </a:extLst>
          </p:cNvPr>
          <p:cNvSpPr/>
          <p:nvPr/>
        </p:nvSpPr>
        <p:spPr>
          <a:xfrm>
            <a:off x="3515999" y="4206495"/>
            <a:ext cx="7330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/>
              <a:t>Předpoklad pro stabilní fungování a financování veřejné služby v ČR!</a:t>
            </a:r>
          </a:p>
        </p:txBody>
      </p:sp>
    </p:spTree>
    <p:extLst>
      <p:ext uri="{BB962C8B-B14F-4D97-AF65-F5344CB8AC3E}">
        <p14:creationId xmlns:p14="http://schemas.microsoft.com/office/powerpoint/2010/main" xmlns="" val="663336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42339F-B4F0-ED06-5489-F692726CE123}"/>
              </a:ext>
            </a:extLst>
          </p:cNvPr>
          <p:cNvSpPr txBox="1"/>
          <p:nvPr/>
        </p:nvSpPr>
        <p:spPr>
          <a:xfrm>
            <a:off x="1769940" y="453710"/>
            <a:ext cx="948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2"/>
                </a:solidFill>
              </a:rPr>
              <a:t>Novela z</a:t>
            </a:r>
            <a:r>
              <a:rPr lang="cs-CZ" sz="2800" b="1" dirty="0" err="1">
                <a:solidFill>
                  <a:schemeClr val="tx2"/>
                </a:solidFill>
              </a:rPr>
              <a:t>ákona</a:t>
            </a:r>
            <a:r>
              <a:rPr lang="pt-BR" sz="2800" b="1" dirty="0">
                <a:solidFill>
                  <a:schemeClr val="tx2"/>
                </a:solidFill>
              </a:rPr>
              <a:t> o rozhlasových a </a:t>
            </a:r>
            <a:r>
              <a:rPr lang="pt-BR" sz="2800" b="1" dirty="0" err="1">
                <a:solidFill>
                  <a:schemeClr val="tx2"/>
                </a:solidFill>
              </a:rPr>
              <a:t>televizních</a:t>
            </a:r>
            <a:r>
              <a:rPr lang="pt-BR" sz="2800" b="1" dirty="0">
                <a:solidFill>
                  <a:schemeClr val="tx2"/>
                </a:solidFill>
              </a:rPr>
              <a:t> </a:t>
            </a:r>
            <a:r>
              <a:rPr lang="pt-BR" sz="2800" b="1" dirty="0" err="1">
                <a:solidFill>
                  <a:schemeClr val="tx2"/>
                </a:solidFill>
              </a:rPr>
              <a:t>poplatcích</a:t>
            </a:r>
            <a:r>
              <a:rPr lang="pt-BR" sz="2800" b="1" dirty="0">
                <a:solidFill>
                  <a:schemeClr val="tx2"/>
                </a:solidFill>
              </a:rPr>
              <a:t> ???</a:t>
            </a:r>
            <a:endParaRPr lang="x-none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8849AF5-5873-4FB0-BAEF-FFD1A0C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2</a:t>
            </a:fld>
            <a:endParaRPr lang="cs-CZ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990FE780-66B6-4392-AB27-8D2E98413BFF}"/>
              </a:ext>
            </a:extLst>
          </p:cNvPr>
          <p:cNvSpPr txBox="1"/>
          <p:nvPr/>
        </p:nvSpPr>
        <p:spPr>
          <a:xfrm>
            <a:off x="7315781" y="1433885"/>
            <a:ext cx="4269413" cy="254053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100" b="1" i="1" dirty="0"/>
              <a:t>Stanovisko Ministerstva kultury:</a:t>
            </a:r>
          </a:p>
          <a:p>
            <a:r>
              <a:rPr lang="cs-CZ" sz="1100" b="1" i="1" dirty="0"/>
              <a:t>… </a:t>
            </a:r>
            <a:r>
              <a:rPr lang="cs-CZ" sz="1100" i="1" dirty="0"/>
              <a:t>Ministerstvo kultury považuje návrh zákona, kterým se rozšiřuje okruh osob, které mají být osvobozeny od rozhlasového a televizního poplatku, za nedopracovaný, neboť postrádá analýzu ekonomických dopadů na hospodaření Českého rozhlasu (</a:t>
            </a:r>
            <a:r>
              <a:rPr lang="cs-CZ" sz="1100" i="1" dirty="0" err="1"/>
              <a:t>ČRo</a:t>
            </a:r>
            <a:r>
              <a:rPr lang="cs-CZ" sz="1100" i="1" dirty="0"/>
              <a:t>) a České televize (ČT), resp. nevyčísluje dopady navržené změny na rozpočet těchto provozovatelů vysílání veřejné služby. </a:t>
            </a:r>
          </a:p>
          <a:p>
            <a:endParaRPr lang="cs-CZ" sz="1100" i="1" dirty="0"/>
          </a:p>
          <a:p>
            <a:r>
              <a:rPr lang="cs-CZ" sz="1100" i="1" dirty="0"/>
              <a:t>…. Vzhledem ke skutečnosti, že schválení navrhované právní úpravy by představovalo zásadní propad v příjmech poskytovatelů veřejné služby v oblasti rozhlasového a televizního vysílání, který by nebyl kompenzován jiným způsobem, </a:t>
            </a:r>
            <a:r>
              <a:rPr lang="cs-CZ" sz="1100" b="1" i="1" dirty="0"/>
              <a:t>Ministerstvo kultury navrhuje zaujmout k poslaneckému návrhu nesouhlasné stanovisko</a:t>
            </a:r>
            <a:r>
              <a:rPr lang="cs-CZ" sz="1100" i="1" dirty="0"/>
              <a:t>.</a:t>
            </a:r>
          </a:p>
          <a:p>
            <a:endParaRPr lang="cs-CZ" sz="11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38512D7B-B1E0-4500-ADE7-7FBE1C254B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0" y="1318402"/>
            <a:ext cx="6594878" cy="313615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xmlns="" id="{A29B6AEE-6E14-4BE9-8673-E37AF5B5AD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318" y="4845244"/>
            <a:ext cx="3090082" cy="157199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xmlns="" id="{D3C748ED-D5CF-417C-B2EF-2C6618D9BE7C}"/>
              </a:ext>
            </a:extLst>
          </p:cNvPr>
          <p:cNvSpPr txBox="1"/>
          <p:nvPr/>
        </p:nvSpPr>
        <p:spPr>
          <a:xfrm>
            <a:off x="7315781" y="4449373"/>
            <a:ext cx="4269413" cy="15234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100" b="1" i="1" dirty="0"/>
              <a:t>Stanovisko Ministerstva práce a sociálních věcí:</a:t>
            </a:r>
          </a:p>
          <a:p>
            <a:r>
              <a:rPr lang="cs-CZ" sz="1100" i="1" dirty="0"/>
              <a:t>…S ohledem na výše uvedené shrnujeme, že předkladatelem navrhovaná právní úprava je nesystémová, není s ohledem na socioekonomickou situaci nově definovaného okruhu osob nezbytná, nemá reálný dopad na zlepšení příjmové situace dotčených domácností, vykazuje významné věcné a aplikační nedostatky a v neposlední řadě je zdůvodněna velmi obecně. </a:t>
            </a:r>
            <a:r>
              <a:rPr lang="cs-CZ" sz="1100" b="1" i="1" dirty="0"/>
              <a:t>Z výše uvedených důvodů MPSV k návrhu zaujímá negativní stanovisko a doporučuje vládě s návrhem zákona vyslovit nesouhlas</a:t>
            </a:r>
            <a:r>
              <a:rPr lang="cs-CZ" sz="1100" i="1" dirty="0"/>
              <a:t>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143629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51D76827-251B-4466-A591-2280F05C9F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xmlns="" id="{9641DE88-9C03-B602-2F54-C4A9347D0E9F}"/>
              </a:ext>
            </a:extLst>
          </p:cNvPr>
          <p:cNvSpPr txBox="1"/>
          <p:nvPr/>
        </p:nvSpPr>
        <p:spPr>
          <a:xfrm>
            <a:off x="420846" y="3068569"/>
            <a:ext cx="4244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Reálná hodnota poplatku (Kč/měsíc)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2045B2F9-9F79-4EEB-AA61-43B3865E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3</a:t>
            </a:fld>
            <a:endParaRPr lang="cs-CZ" sz="1800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xmlns="" id="{F37EA8EA-2A38-478C-B910-C7B6C76D9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9480485"/>
              </p:ext>
            </p:extLst>
          </p:nvPr>
        </p:nvGraphicFramePr>
        <p:xfrm>
          <a:off x="167780" y="81826"/>
          <a:ext cx="11806314" cy="298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BAB8EC90-F4EE-7580-0BC3-01BA0E63FF46}"/>
              </a:ext>
            </a:extLst>
          </p:cNvPr>
          <p:cNvSpPr txBox="1"/>
          <p:nvPr/>
        </p:nvSpPr>
        <p:spPr>
          <a:xfrm>
            <a:off x="420847" y="234628"/>
            <a:ext cx="538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Výše poplatku při průběžné valorizaci (Kč/měsíc)</a:t>
            </a:r>
            <a:endParaRPr lang="cs-CZ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759318CF-2FDC-4692-8D55-D71D1CF38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31532870"/>
              </p:ext>
            </p:extLst>
          </p:nvPr>
        </p:nvGraphicFramePr>
        <p:xfrm>
          <a:off x="167780" y="3477680"/>
          <a:ext cx="11890203" cy="285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426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1B9105AA-12C9-40EA-A168-02332FA54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661079"/>
              </p:ext>
            </p:extLst>
          </p:nvPr>
        </p:nvGraphicFramePr>
        <p:xfrm>
          <a:off x="1303068" y="1361476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xmlns="" id="{D5EE24B4-8F06-4D15-AB28-64138F8F7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9822710"/>
              </p:ext>
            </p:extLst>
          </p:nvPr>
        </p:nvGraphicFramePr>
        <p:xfrm>
          <a:off x="6612610" y="1361476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7C7E3A1-A635-3547-9929-1F9DB71E07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5EFADF36-773D-4E99-99D3-8915F911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4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11208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xmlns="" id="{769F1986-68E0-432A-9741-08BADCA1E4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1048204"/>
              </p:ext>
            </p:extLst>
          </p:nvPr>
        </p:nvGraphicFramePr>
        <p:xfrm>
          <a:off x="1308282" y="1155000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D5A9CB8B-7EAB-4C1A-A055-411DF8457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8799137"/>
              </p:ext>
            </p:extLst>
          </p:nvPr>
        </p:nvGraphicFramePr>
        <p:xfrm>
          <a:off x="6478735" y="1155000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46A91C-AF4F-3748-A1C9-5A512BDC14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D9321942-4DA8-414A-AD4D-AA503A12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5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0377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xmlns="" id="{6EAD865D-24C6-4352-AA88-8DF4D00C4E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7026354"/>
              </p:ext>
            </p:extLst>
          </p:nvPr>
        </p:nvGraphicFramePr>
        <p:xfrm>
          <a:off x="1524373" y="1788584"/>
          <a:ext cx="9143253" cy="360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BB2A15D-A165-4A64-AB3D-7E315951D386}"/>
              </a:ext>
            </a:extLst>
          </p:cNvPr>
          <p:cNvSpPr txBox="1"/>
          <p:nvPr/>
        </p:nvSpPr>
        <p:spPr>
          <a:xfrm>
            <a:off x="4416221" y="5144237"/>
            <a:ext cx="3598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(navýšení průměrné mzdy v daném období</a:t>
            </a:r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74711CB5-E0E0-41F1-9E43-E693D6EFDDA2}"/>
              </a:ext>
            </a:extLst>
          </p:cNvPr>
          <p:cNvSpPr txBox="1"/>
          <p:nvPr/>
        </p:nvSpPr>
        <p:spPr>
          <a:xfrm>
            <a:off x="1990219" y="829112"/>
            <a:ext cx="4105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období </a:t>
            </a:r>
            <a:r>
              <a:rPr lang="cs-CZ" b="1" dirty="0"/>
              <a:t>2001 až 2011 </a:t>
            </a:r>
            <a:r>
              <a:rPr lang="cs-CZ" dirty="0"/>
              <a:t>růst průměrné mzdy v ČT téměř kopíroval růst mezd </a:t>
            </a:r>
            <a:br>
              <a:rPr lang="cs-CZ" dirty="0"/>
            </a:br>
            <a:r>
              <a:rPr lang="cs-CZ" dirty="0"/>
              <a:t>v České republice.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040685CA-2F0E-4209-ABCD-32768E72CC66}"/>
              </a:ext>
            </a:extLst>
          </p:cNvPr>
          <p:cNvSpPr txBox="1"/>
          <p:nvPr/>
        </p:nvSpPr>
        <p:spPr>
          <a:xfrm>
            <a:off x="6698974" y="869506"/>
            <a:ext cx="3765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 období </a:t>
            </a:r>
            <a:r>
              <a:rPr lang="cs-CZ" b="1" dirty="0"/>
              <a:t>2011 až 2021 </a:t>
            </a:r>
            <a:r>
              <a:rPr lang="cs-CZ" dirty="0"/>
              <a:t>byl růst průměrné mzdy v ČT poloviční oproti růstu mezd v České republice.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607DAFED-D3CE-9246-B4EC-D3890C7BDF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2678E315-F368-4E94-93A4-6461EEAD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6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296657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xmlns="" id="{BBAE29CC-4B0C-4330-9879-251E1B08C5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0916312"/>
              </p:ext>
            </p:extLst>
          </p:nvPr>
        </p:nvGraphicFramePr>
        <p:xfrm>
          <a:off x="1239219" y="1290748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xmlns="" id="{2DF4C30E-B8E5-4178-844A-5511D6DBBA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8950178"/>
              </p:ext>
            </p:extLst>
          </p:nvPr>
        </p:nvGraphicFramePr>
        <p:xfrm>
          <a:off x="6439842" y="1290748"/>
          <a:ext cx="46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251E36C-F259-8640-AF61-DDFB9B6D8D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D7C9913-5450-4613-859E-F5D18919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7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143549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72B59E-F8B2-74F0-EEFA-5267976AEFA6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BA7237-AEEC-4E39-A7BF-C39788613F56}"/>
              </a:ext>
            </a:extLst>
          </p:cNvPr>
          <p:cNvSpPr txBox="1"/>
          <p:nvPr/>
        </p:nvSpPr>
        <p:spPr>
          <a:xfrm>
            <a:off x="1132417" y="2514600"/>
            <a:ext cx="10138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Varianty KRÁTKODOBÝCH řešení </a:t>
            </a:r>
          </a:p>
          <a:p>
            <a:pPr algn="ctr"/>
            <a:r>
              <a:rPr lang="cs-CZ" sz="4000" b="1" dirty="0"/>
              <a:t>financování České televize </a:t>
            </a:r>
          </a:p>
          <a:p>
            <a:pPr algn="ctr"/>
            <a:r>
              <a:rPr lang="cs-CZ" sz="4000" b="1" dirty="0"/>
              <a:t>(2023-2024)</a:t>
            </a:r>
            <a:endParaRPr lang="x-none" sz="40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18B9633-29C4-AB4F-BC85-37BA9BC64E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600" y="645210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04EA572-C32A-49AA-8AA1-0A18353E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8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63099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8FCEF50-6478-4957-BB17-B3DD7591397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600" y="6413040"/>
            <a:ext cx="1684800" cy="2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26E39D19-FC42-43E7-BF34-85DD34C11B52}"/>
              </a:ext>
            </a:extLst>
          </p:cNvPr>
          <p:cNvSpPr/>
          <p:nvPr/>
        </p:nvSpPr>
        <p:spPr>
          <a:xfrm>
            <a:off x="491318" y="1332935"/>
            <a:ext cx="5267827" cy="47607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BB63CD06-FBF3-4C77-99B7-A2E6CDA93DC2}"/>
              </a:ext>
            </a:extLst>
          </p:cNvPr>
          <p:cNvSpPr/>
          <p:nvPr/>
        </p:nvSpPr>
        <p:spPr>
          <a:xfrm>
            <a:off x="5880558" y="1332935"/>
            <a:ext cx="5415239" cy="476078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C7DD539A-FEF2-41BA-BBD1-15D48C35402E}"/>
              </a:ext>
            </a:extLst>
          </p:cNvPr>
          <p:cNvSpPr txBox="1"/>
          <p:nvPr/>
        </p:nvSpPr>
        <p:spPr>
          <a:xfrm>
            <a:off x="496906" y="2656322"/>
            <a:ext cx="526782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/>
              <a:t>Popis varianty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Jednorázové navýšení poplatku ze 135 na 150 Kč.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/>
              <a:t>Ostatní podmínky placení poplatku a definice poplatníka zůstávají zachovány ve stávající podobě. 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57D2A957-7600-4FFF-A79E-5B3366183C57}"/>
              </a:ext>
            </a:extLst>
          </p:cNvPr>
          <p:cNvSpPr txBox="1"/>
          <p:nvPr/>
        </p:nvSpPr>
        <p:spPr>
          <a:xfrm>
            <a:off x="6541455" y="1422643"/>
            <a:ext cx="44174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Odhadované zvýšení ročních příjmů ČT: </a:t>
            </a:r>
          </a:p>
          <a:p>
            <a:pPr algn="ctr"/>
            <a:r>
              <a:rPr lang="cs-CZ" sz="3200" b="1" dirty="0">
                <a:solidFill>
                  <a:srgbClr val="C00000"/>
                </a:solidFill>
              </a:rPr>
              <a:t>+ 610 mil. Kč 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xmlns="" id="{EA3508C9-59CA-4661-94CB-F54325075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5584174"/>
              </p:ext>
            </p:extLst>
          </p:nvPr>
        </p:nvGraphicFramePr>
        <p:xfrm>
          <a:off x="5958417" y="2189459"/>
          <a:ext cx="5259916" cy="385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10822A-0532-A4B1-0BD5-C5C76948C828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E5F788-FD70-6E90-4E67-328795DDF596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1DBB63-9FD4-2708-C6F8-AC28B652B60F}"/>
              </a:ext>
            </a:extLst>
          </p:cNvPr>
          <p:cNvSpPr txBox="1"/>
          <p:nvPr/>
        </p:nvSpPr>
        <p:spPr>
          <a:xfrm>
            <a:off x="491318" y="466607"/>
            <a:ext cx="108044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b="1" dirty="0">
                <a:solidFill>
                  <a:schemeClr val="tx2"/>
                </a:solidFill>
              </a:rPr>
              <a:t>Varianta 1:</a:t>
            </a:r>
            <a:r>
              <a:rPr lang="cs-CZ" sz="2700" dirty="0"/>
              <a:t>  </a:t>
            </a:r>
            <a:r>
              <a:rPr lang="cs-CZ" sz="2700" b="1" dirty="0">
                <a:solidFill>
                  <a:srgbClr val="C00000"/>
                </a:solidFill>
              </a:rPr>
              <a:t>Jednorázové navýšení televizního poplatku</a:t>
            </a:r>
            <a:r>
              <a:rPr lang="cs-CZ" b="1" dirty="0">
                <a:solidFill>
                  <a:srgbClr val="C00000"/>
                </a:solidFill>
              </a:rPr>
              <a:t> </a:t>
            </a:r>
          </a:p>
          <a:p>
            <a:pPr algn="l"/>
            <a:endParaRPr lang="x-none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D6A98922-89F0-DD40-9002-D4F2CD6068AA}"/>
              </a:ext>
            </a:extLst>
          </p:cNvPr>
          <p:cNvSpPr txBox="1"/>
          <p:nvPr/>
        </p:nvSpPr>
        <p:spPr>
          <a:xfrm>
            <a:off x="485730" y="1422643"/>
            <a:ext cx="5267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6600" b="1" dirty="0">
                <a:solidFill>
                  <a:srgbClr val="C00000"/>
                </a:solidFill>
              </a:rPr>
              <a:t>+ 15 Kč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6BC3301-4D83-4B05-B7E8-44A0CAF7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6C7C3-40E9-4BC4-B619-183F9661D23E}" type="slidenum">
              <a:rPr lang="cs-CZ" sz="1800" smtClean="0"/>
              <a:pPr/>
              <a:t>9</a:t>
            </a:fld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6643407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606</Words>
  <Application>Microsoft Office PowerPoint</Application>
  <PresentationFormat>Vlastní</PresentationFormat>
  <Paragraphs>125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Břinčil David</dc:creator>
  <cp:lastModifiedBy>User</cp:lastModifiedBy>
  <cp:revision>214</cp:revision>
  <cp:lastPrinted>2022-07-18T11:42:15Z</cp:lastPrinted>
  <dcterms:created xsi:type="dcterms:W3CDTF">2022-05-23T06:25:17Z</dcterms:created>
  <dcterms:modified xsi:type="dcterms:W3CDTF">2022-10-06T09:19:18Z</dcterms:modified>
</cp:coreProperties>
</file>