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5" r:id="rId2"/>
    <p:sldId id="278" r:id="rId3"/>
    <p:sldId id="298" r:id="rId4"/>
    <p:sldId id="299" r:id="rId5"/>
    <p:sldId id="287" r:id="rId6"/>
    <p:sldId id="295" r:id="rId7"/>
    <p:sldId id="286" r:id="rId8"/>
    <p:sldId id="296" r:id="rId9"/>
    <p:sldId id="288" r:id="rId10"/>
    <p:sldId id="289" r:id="rId11"/>
    <p:sldId id="291" r:id="rId12"/>
    <p:sldId id="292" r:id="rId13"/>
    <p:sldId id="294" r:id="rId14"/>
    <p:sldId id="297" r:id="rId15"/>
    <p:sldId id="28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313B"/>
    <a:srgbClr val="0A183E"/>
    <a:srgbClr val="333F5F"/>
    <a:srgbClr val="00B8E0"/>
    <a:srgbClr val="0057A8"/>
    <a:srgbClr val="0088A8"/>
    <a:srgbClr val="ED3740"/>
    <a:srgbClr val="EE3E47"/>
    <a:srgbClr val="F2646B"/>
    <a:srgbClr val="ED3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8DCE44-DF05-4E1B-BB4D-6C6D895F8D44}" v="13" dt="2022-09-15T04:08:52.8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0162" autoAdjust="0"/>
  </p:normalViewPr>
  <p:slideViewPr>
    <p:cSldViewPr snapToGrid="0">
      <p:cViewPr varScale="1">
        <p:scale>
          <a:sx n="92" d="100"/>
          <a:sy n="92" d="100"/>
        </p:scale>
        <p:origin x="13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rka Malina" userId="79dba0083f7137aa" providerId="LiveId" clId="{728DCE44-DF05-4E1B-BB4D-6C6D895F8D44}"/>
    <pc:docChg chg="custSel modSld modMainMaster">
      <pc:chgData name="Jirka Malina" userId="79dba0083f7137aa" providerId="LiveId" clId="{728DCE44-DF05-4E1B-BB4D-6C6D895F8D44}" dt="2022-09-15T04:09:33.014" v="19" actId="692"/>
      <pc:docMkLst>
        <pc:docMk/>
      </pc:docMkLst>
      <pc:sldChg chg="modSp mod setBg">
        <pc:chgData name="Jirka Malina" userId="79dba0083f7137aa" providerId="LiveId" clId="{728DCE44-DF05-4E1B-BB4D-6C6D895F8D44}" dt="2022-09-15T04:09:33.014" v="19" actId="692"/>
        <pc:sldMkLst>
          <pc:docMk/>
          <pc:sldMk cId="3929551371" sldId="275"/>
        </pc:sldMkLst>
        <pc:cxnChg chg="mod">
          <ac:chgData name="Jirka Malina" userId="79dba0083f7137aa" providerId="LiveId" clId="{728DCE44-DF05-4E1B-BB4D-6C6D895F8D44}" dt="2022-09-15T04:09:26.676" v="18" actId="692"/>
          <ac:cxnSpMkLst>
            <pc:docMk/>
            <pc:sldMk cId="3929551371" sldId="275"/>
            <ac:cxnSpMk id="10" creationId="{D01C54DB-D07A-D2DD-076C-8D97166101A8}"/>
          </ac:cxnSpMkLst>
        </pc:cxnChg>
        <pc:cxnChg chg="mod">
          <ac:chgData name="Jirka Malina" userId="79dba0083f7137aa" providerId="LiveId" clId="{728DCE44-DF05-4E1B-BB4D-6C6D895F8D44}" dt="2022-09-15T04:09:33.014" v="19" actId="692"/>
          <ac:cxnSpMkLst>
            <pc:docMk/>
            <pc:sldMk cId="3929551371" sldId="275"/>
            <ac:cxnSpMk id="12" creationId="{E16D94CA-FD66-07C3-B3E1-A7AA1C05A267}"/>
          </ac:cxnSpMkLst>
        </pc:cxnChg>
      </pc:sldChg>
      <pc:sldChg chg="setBg">
        <pc:chgData name="Jirka Malina" userId="79dba0083f7137aa" providerId="LiveId" clId="{728DCE44-DF05-4E1B-BB4D-6C6D895F8D44}" dt="2022-09-15T04:08:44.863" v="14"/>
        <pc:sldMkLst>
          <pc:docMk/>
          <pc:sldMk cId="2182080496" sldId="277"/>
        </pc:sldMkLst>
      </pc:sldChg>
      <pc:sldChg chg="modSp mod setBg">
        <pc:chgData name="Jirka Malina" userId="79dba0083f7137aa" providerId="LiveId" clId="{728DCE44-DF05-4E1B-BB4D-6C6D895F8D44}" dt="2022-09-15T04:09:13.537" v="17" actId="692"/>
        <pc:sldMkLst>
          <pc:docMk/>
          <pc:sldMk cId="3474677374" sldId="278"/>
        </pc:sldMkLst>
        <pc:cxnChg chg="mod">
          <ac:chgData name="Jirka Malina" userId="79dba0083f7137aa" providerId="LiveId" clId="{728DCE44-DF05-4E1B-BB4D-6C6D895F8D44}" dt="2022-09-15T04:09:13.537" v="17" actId="692"/>
          <ac:cxnSpMkLst>
            <pc:docMk/>
            <pc:sldMk cId="3474677374" sldId="278"/>
            <ac:cxnSpMk id="12" creationId="{E16D94CA-FD66-07C3-B3E1-A7AA1C05A267}"/>
          </ac:cxnSpMkLst>
        </pc:cxnChg>
      </pc:sldChg>
      <pc:sldChg chg="setBg">
        <pc:chgData name="Jirka Malina" userId="79dba0083f7137aa" providerId="LiveId" clId="{728DCE44-DF05-4E1B-BB4D-6C6D895F8D44}" dt="2022-09-15T04:08:52.831" v="15"/>
        <pc:sldMkLst>
          <pc:docMk/>
          <pc:sldMk cId="2304257872" sldId="280"/>
        </pc:sldMkLst>
      </pc:sldChg>
      <pc:sldChg chg="modSp mod">
        <pc:chgData name="Jirka Malina" userId="79dba0083f7137aa" providerId="LiveId" clId="{728DCE44-DF05-4E1B-BB4D-6C6D895F8D44}" dt="2022-09-15T04:09:03.917" v="16" actId="692"/>
        <pc:sldMkLst>
          <pc:docMk/>
          <pc:sldMk cId="3493384349" sldId="281"/>
        </pc:sldMkLst>
        <pc:cxnChg chg="mod">
          <ac:chgData name="Jirka Malina" userId="79dba0083f7137aa" providerId="LiveId" clId="{728DCE44-DF05-4E1B-BB4D-6C6D895F8D44}" dt="2022-09-15T04:09:03.917" v="16" actId="692"/>
          <ac:cxnSpMkLst>
            <pc:docMk/>
            <pc:sldMk cId="3493384349" sldId="281"/>
            <ac:cxnSpMk id="17" creationId="{1ACAA3FE-C18C-C3F1-C733-89AF756CEBCC}"/>
          </ac:cxnSpMkLst>
        </pc:cxnChg>
      </pc:sldChg>
      <pc:sldChg chg="addSp delSp modSp mod setBg">
        <pc:chgData name="Jirka Malina" userId="79dba0083f7137aa" providerId="LiveId" clId="{728DCE44-DF05-4E1B-BB4D-6C6D895F8D44}" dt="2022-09-15T04:08:32.578" v="13" actId="34135"/>
        <pc:sldMkLst>
          <pc:docMk/>
          <pc:sldMk cId="3608275754" sldId="285"/>
        </pc:sldMkLst>
        <pc:picChg chg="add mod ord">
          <ac:chgData name="Jirka Malina" userId="79dba0083f7137aa" providerId="LiveId" clId="{728DCE44-DF05-4E1B-BB4D-6C6D895F8D44}" dt="2022-09-15T04:08:32.578" v="13" actId="34135"/>
          <ac:picMkLst>
            <pc:docMk/>
            <pc:sldMk cId="3608275754" sldId="285"/>
            <ac:picMk id="3" creationId="{0CCAA42D-BBF8-F08F-BA8E-F9B19D4FCC80}"/>
          </ac:picMkLst>
        </pc:picChg>
        <pc:picChg chg="del">
          <ac:chgData name="Jirka Malina" userId="79dba0083f7137aa" providerId="LiveId" clId="{728DCE44-DF05-4E1B-BB4D-6C6D895F8D44}" dt="2022-09-15T04:06:03.801" v="0" actId="478"/>
          <ac:picMkLst>
            <pc:docMk/>
            <pc:sldMk cId="3608275754" sldId="285"/>
            <ac:picMk id="4" creationId="{2FB254FA-EFD2-0574-50A8-E0357B83CA44}"/>
          </ac:picMkLst>
        </pc:picChg>
      </pc:sldChg>
      <pc:sldMasterChg chg="setBg modSldLayout">
        <pc:chgData name="Jirka Malina" userId="79dba0083f7137aa" providerId="LiveId" clId="{728DCE44-DF05-4E1B-BB4D-6C6D895F8D44}" dt="2022-09-15T04:08:12.850" v="10"/>
        <pc:sldMasterMkLst>
          <pc:docMk/>
          <pc:sldMasterMk cId="2094169555" sldId="2147483648"/>
        </pc:sldMasterMkLst>
        <pc:sldLayoutChg chg="setBg">
          <pc:chgData name="Jirka Malina" userId="79dba0083f7137aa" providerId="LiveId" clId="{728DCE44-DF05-4E1B-BB4D-6C6D895F8D44}" dt="2022-09-15T04:08:12.850" v="10"/>
          <pc:sldLayoutMkLst>
            <pc:docMk/>
            <pc:sldMasterMk cId="2094169555" sldId="2147483648"/>
            <pc:sldLayoutMk cId="3901167570" sldId="2147483649"/>
          </pc:sldLayoutMkLst>
        </pc:sldLayoutChg>
        <pc:sldLayoutChg chg="setBg">
          <pc:chgData name="Jirka Malina" userId="79dba0083f7137aa" providerId="LiveId" clId="{728DCE44-DF05-4E1B-BB4D-6C6D895F8D44}" dt="2022-09-15T04:08:12.850" v="10"/>
          <pc:sldLayoutMkLst>
            <pc:docMk/>
            <pc:sldMasterMk cId="2094169555" sldId="2147483648"/>
            <pc:sldLayoutMk cId="3519150091" sldId="214748365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98CC-EFF7-44CF-AAC1-B50208823E2B}" type="datetimeFigureOut">
              <a:rPr lang="cs-CZ" smtClean="0"/>
              <a:t>04.10.2022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58F64-9DD8-474F-97F1-DD70DB4B05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836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oplatek.rozhlas.cz/dokumenty-a-formulare-pro-domacnosti-8101912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8F64-9DD8-474F-97F1-DD70DB4B054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604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Výnosy z rozhlasových poplatků jsou HLAVNÍM ZDROJEM FINANCOVÁNÍ Českého rozhlasu – tvoří 93 % jeho příjmů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Ostatní výnosové položky jsou marginální…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8F64-9DD8-474F-97F1-DD70DB4B054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349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 smtClean="0"/>
              <a:t>75 % celkového rozpočtu tvoří:</a:t>
            </a:r>
          </a:p>
          <a:p>
            <a:r>
              <a:rPr lang="cs-CZ" baseline="0" dirty="0" smtClean="0"/>
              <a:t> - 46 % osobní náklady</a:t>
            </a:r>
          </a:p>
          <a:p>
            <a:r>
              <a:rPr lang="cs-CZ" baseline="0" dirty="0" smtClean="0"/>
              <a:t> - 15 % distribuce signálu a techn. služby (náklady na údržbu IT systémů apod.)</a:t>
            </a:r>
          </a:p>
          <a:p>
            <a:r>
              <a:rPr lang="cs-CZ" baseline="0" dirty="0" smtClean="0"/>
              <a:t> - 14  % honoráře vyplácené umělcům (buď přímo nebo přes autorské svazy)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8F64-9DD8-474F-97F1-DD70DB4B054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19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8F64-9DD8-474F-97F1-DD70DB4B054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893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Nesouhlasné stanovisko k návrhu zaujalo MK i MPSV a</a:t>
            </a:r>
            <a:r>
              <a:rPr lang="cs-CZ" baseline="0" dirty="0" smtClean="0"/>
              <a:t> negativní stanovisko dnes projednává i Vláda.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8F64-9DD8-474F-97F1-DD70DB4B054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238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Kdo nemusí platit – fyzické osoby: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Zdravotně znevýhodnění občané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Lidé, kteří jsou zcela (nebo prakticky) nevidomí, a lidé, kteří jsou oboustranně (nebo prakticky) neslyšící, rozhlasové poplatky platit nemusí, jestliže žijí osaměle.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Sociálně znevýhodnění občané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Žijete sami a Váš příjem nepřesahuje 2,15násobek životního minima? Od chvíle, kdy tuto skutečnost doložíte </a:t>
            </a:r>
            <a:r>
              <a:rPr lang="cs-CZ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Dokumenty a formuláře pro domácnosti"/>
              </a:rPr>
              <a:t>čestným prohlášením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budete na šest měsíců od platby poplatku osvobozeni.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Pokud žijete v domácnosti, v níž je součet čistých příjmů všech členů za kalendářní čtvrtletí nižší než 2,15násobek životního minima, poplatky platit nemusíte. Po doložení svých příjmů </a:t>
            </a:r>
            <a:r>
              <a:rPr lang="cs-CZ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Dokumenty a formuláře pro domácnosti"/>
              </a:rPr>
              <a:t>čestným prohlášením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získáte osvobození od platby na následujících šest měsíců.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Cizinci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Cizinci, kteří nemají trvalý nebo dlouhodobý pobyt na území České republiky, a žijí buď sami, nebo v domácnosti s dalšími cizinci, rozhlasové poplatky platit nemusí.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8F64-9DD8-474F-97F1-DD70DB4B054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237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!!! Podle nařízení EU musí mít nyní každý nový automobil zabudované</a:t>
            </a:r>
            <a:r>
              <a:rPr lang="cs-CZ" baseline="0" dirty="0" smtClean="0"/>
              <a:t> DAB rádio. !!!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8F64-9DD8-474F-97F1-DD70DB4B054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981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58F64-9DD8-474F-97F1-DD70DB4B054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67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9150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ěž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E69F2401-5DCA-48DD-9799-DDE340045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80800"/>
            <a:ext cx="11437200" cy="1573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90FA634B-7359-1E29-528B-E9B871AE6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18" y="479290"/>
            <a:ext cx="5082791" cy="318752"/>
          </a:xfrm>
          <a:prstGeom prst="rect">
            <a:avLst/>
          </a:prstGeom>
        </p:spPr>
        <p:txBody>
          <a:bodyPr/>
          <a:lstStyle>
            <a:lvl1pPr>
              <a:defRPr sz="2000" b="1" cap="all" baseline="0"/>
            </a:lvl1pPr>
          </a:lstStyle>
          <a:p>
            <a:r>
              <a:rPr lang="cs-CZ" dirty="0"/>
              <a:t>Kliknutím lze upravit styl</a:t>
            </a:r>
          </a:p>
        </p:txBody>
      </p:sp>
    </p:spTree>
    <p:extLst>
      <p:ext uri="{BB962C8B-B14F-4D97-AF65-F5344CB8AC3E}">
        <p14:creationId xmlns:p14="http://schemas.microsoft.com/office/powerpoint/2010/main" val="390116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416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18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0CCAA42D-BBF8-F08F-BA8E-F9B19D4FCC8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FD753AB1-A237-D5D9-0C85-5E069FD14946}"/>
              </a:ext>
            </a:extLst>
          </p:cNvPr>
          <p:cNvSpPr txBox="1"/>
          <p:nvPr/>
        </p:nvSpPr>
        <p:spPr>
          <a:xfrm>
            <a:off x="4297680" y="1964715"/>
            <a:ext cx="74495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Financování českého rozhlasu</a:t>
            </a:r>
            <a:endParaRPr lang="cs-CZ" sz="3200" b="1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27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A2177A62-9090-7053-E82E-EE7DE7EC5A1D}"/>
              </a:ext>
            </a:extLst>
          </p:cNvPr>
          <p:cNvSpPr txBox="1"/>
          <p:nvPr/>
        </p:nvSpPr>
        <p:spPr>
          <a:xfrm>
            <a:off x="431319" y="468495"/>
            <a:ext cx="11194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Dopady novely zákona poslanců </a:t>
            </a:r>
            <a:r>
              <a:rPr lang="cs-C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ANO</a:t>
            </a:r>
            <a:endParaRPr lang="cs-CZ" sz="20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EAC9EA0-8965-230F-D4CA-347052E913DD}"/>
              </a:ext>
            </a:extLst>
          </p:cNvPr>
          <p:cNvSpPr txBox="1"/>
          <p:nvPr/>
        </p:nvSpPr>
        <p:spPr>
          <a:xfrm>
            <a:off x="189727" y="1262622"/>
            <a:ext cx="11436216" cy="5235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Zcela chybí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dopadu návrhu na plnění veřejné služby stanovené zejména zákonem o ČRo, ale je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zřejmé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že uvedený odhad propadu by fakticky znamenal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zásadní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omezení veřejné služby v oblasti rozhlasového vysílání i dalších zákonem o ČRo stanovených povinností ČRo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Osvobození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 starších 65 let by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znamenalo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výpadek 1.290.998 poplatníků s dopadem do rozpočtu ČRo minus 700 mil. Kč ročně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Osvobození obyvatel v invalidním důchodu či domácností s nezaopatřenými dětmi by znamenalo výpadek v řádech dalších desítek milionů korun.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Celkem by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Český rozhlas přijetím předložené novely zákona o poplatcích přišel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odhadem ročně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minimálně o 750 – 800 mil. Kč, což znamená výpadek ve výši 35 až 40 % celkového rozpočtu ČRo. 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Destabilizace financování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médií veřejné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služby,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administrativní, finanční a časová zátěž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občany.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Uvedený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odhad propadu by fakticky znamenal zcela zásadní omezení veřejné služby v oblasti rozhlasového vysílání i dalších zákonem o ČRo stanovených povinností ČRo.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319" y="2711194"/>
            <a:ext cx="11126164" cy="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01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A2177A62-9090-7053-E82E-EE7DE7EC5A1D}"/>
              </a:ext>
            </a:extLst>
          </p:cNvPr>
          <p:cNvSpPr txBox="1"/>
          <p:nvPr/>
        </p:nvSpPr>
        <p:spPr>
          <a:xfrm>
            <a:off x="431318" y="468495"/>
            <a:ext cx="109488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Dopady novely zákona </a:t>
            </a:r>
            <a:r>
              <a:rPr lang="cs-CZ" sz="2000" b="1" cap="all" dirty="0">
                <a:latin typeface="Arial" panose="020B0604020202020204" pitchFamily="34" charset="0"/>
                <a:cs typeface="Arial" panose="020B0604020202020204" pitchFamily="34" charset="0"/>
              </a:rPr>
              <a:t>poslanců </a:t>
            </a:r>
            <a:r>
              <a:rPr lang="cs-C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ANO:</a:t>
            </a:r>
            <a:endParaRPr lang="da-DK" sz="20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EAC9EA0-8965-230F-D4CA-347052E913DD}"/>
              </a:ext>
            </a:extLst>
          </p:cNvPr>
          <p:cNvSpPr txBox="1"/>
          <p:nvPr/>
        </p:nvSpPr>
        <p:spPr>
          <a:xfrm>
            <a:off x="431318" y="1625268"/>
            <a:ext cx="11436216" cy="387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Snížení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nákladů na výrobu a vysílání pořadů o 40 % - znamenalo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snížit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 stanic ze stávajících 25 na maximálně 15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Opuštění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minimálně jedné vysílací platformy (VKV nebo DAB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+)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Snížení personálních nákladů o 40 % - znamenalo by propustit cca 600 zaměstnanců ze stávajících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1.353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Snížení honorářů vyplácených autorům a výkonným umělcům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Naprosté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zastavení investiční činnosti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Ukončení činnosti Symfonického orchestru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ČRo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Snížení počtu pracovníků i ve zpravodajství a to včetně zrušení postů zahraničních zpravodajů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09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31318" y="1028701"/>
            <a:ext cx="11437200" cy="48587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b="1" dirty="0" smtClean="0"/>
              <a:t>Fyzické osoby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 smtClean="0"/>
              <a:t>Platba </a:t>
            </a:r>
            <a:r>
              <a:rPr lang="cs-CZ" sz="1800" dirty="0"/>
              <a:t>rozhlasového poplatku se týká každé domácnosti, která vlastní, drží nebo alespoň 1 měsíc užívá rozhlasový přijímač</a:t>
            </a:r>
            <a:r>
              <a:rPr lang="cs-CZ" sz="18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1" dirty="0" smtClean="0"/>
              <a:t>Kdo </a:t>
            </a:r>
            <a:r>
              <a:rPr lang="cs-CZ" sz="1800" b="1" dirty="0"/>
              <a:t>poplatky platit nemusí?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/>
              <a:t>Zdravotně znevýhodnění občané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/>
              <a:t>Sociálně znevýhodnění občané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/>
              <a:t>Cizinci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b="1" dirty="0" smtClean="0"/>
              <a:t>Podnikatelské subjekty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 smtClean="0"/>
              <a:t>Právnická osoba nebo fyzická osoba podnikající, která vlastní, drží </a:t>
            </a:r>
            <a:r>
              <a:rPr lang="cs-CZ" sz="1800" dirty="0"/>
              <a:t>nebo ke svému podnikání </a:t>
            </a:r>
            <a:r>
              <a:rPr lang="cs-CZ" sz="1800" dirty="0" smtClean="0"/>
              <a:t>alespoň </a:t>
            </a:r>
            <a:r>
              <a:rPr lang="cs-CZ" sz="1800" dirty="0"/>
              <a:t>1 měsíc </a:t>
            </a:r>
            <a:r>
              <a:rPr lang="cs-CZ" sz="1800" dirty="0" smtClean="0"/>
              <a:t>využívá </a:t>
            </a:r>
            <a:r>
              <a:rPr lang="cs-CZ" sz="1800" dirty="0"/>
              <a:t>rozhlasový přijímač (například v provozovně), </a:t>
            </a:r>
            <a:r>
              <a:rPr lang="cs-CZ" sz="1800" dirty="0" smtClean="0"/>
              <a:t>má </a:t>
            </a:r>
            <a:r>
              <a:rPr lang="cs-CZ" sz="1800" dirty="0"/>
              <a:t>ze zákona povinnost platit rozhlasové </a:t>
            </a:r>
            <a:r>
              <a:rPr lang="cs-CZ" sz="1800" dirty="0" smtClean="0"/>
              <a:t>poplatky (za každý rozhlasový přijímač).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1" dirty="0" smtClean="0"/>
              <a:t>Kdo </a:t>
            </a:r>
            <a:r>
              <a:rPr lang="cs-CZ" sz="1800" b="1" dirty="0"/>
              <a:t>poplatky platit nemusí?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 smtClean="0"/>
              <a:t>Školy či zastupitelské úřady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 smtClean="0"/>
              <a:t>Provozovatelé rozhlasového vysílání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poplatníka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402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31318" y="1529935"/>
            <a:ext cx="11437200" cy="386502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b="1" dirty="0" smtClean="0"/>
              <a:t>Rozhlasový přijímač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 smtClean="0"/>
              <a:t>Rádio analogové/digitální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 smtClean="0"/>
              <a:t>Televizní či multimediální přijímač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 smtClean="0"/>
              <a:t>Počítač/NTB s </a:t>
            </a:r>
            <a:r>
              <a:rPr lang="de-DE" sz="1800" dirty="0"/>
              <a:t>s VKV/FM </a:t>
            </a:r>
            <a:r>
              <a:rPr lang="de-DE" sz="1800" dirty="0" err="1"/>
              <a:t>nebo</a:t>
            </a:r>
            <a:r>
              <a:rPr lang="de-DE" sz="1800" dirty="0"/>
              <a:t> DVB-T/T2/C </a:t>
            </a:r>
            <a:r>
              <a:rPr lang="de-DE" sz="1800" dirty="0" err="1" smtClean="0"/>
              <a:t>tunerem</a:t>
            </a:r>
            <a:endParaRPr lang="cs-CZ" sz="18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 smtClean="0"/>
              <a:t>Sdružená </a:t>
            </a:r>
            <a:r>
              <a:rPr lang="cs-CZ" sz="1800" dirty="0"/>
              <a:t>a vestavná elektronika (kombinovaná s rozhlasovým přijímačem</a:t>
            </a:r>
            <a:r>
              <a:rPr lang="cs-CZ" sz="1800" dirty="0" smtClean="0"/>
              <a:t>)</a:t>
            </a:r>
          </a:p>
          <a:p>
            <a:endParaRPr lang="cs-CZ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1" dirty="0" smtClean="0"/>
              <a:t>Rozhlasový přijímač není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/>
              <a:t>O</a:t>
            </a:r>
            <a:r>
              <a:rPr lang="cs-CZ" sz="1800" dirty="0" smtClean="0"/>
              <a:t>sobní </a:t>
            </a:r>
            <a:r>
              <a:rPr lang="cs-CZ" sz="1800" dirty="0"/>
              <a:t>počítač bez VKV/FM nebo DVB-T/T2/C </a:t>
            </a:r>
            <a:r>
              <a:rPr lang="cs-CZ" sz="1800" dirty="0" smtClean="0"/>
              <a:t>tuneru</a:t>
            </a:r>
            <a:endParaRPr lang="cs-CZ" sz="1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 smtClean="0"/>
              <a:t>Mobilní telefon</a:t>
            </a:r>
            <a:endParaRPr lang="cs-CZ" sz="1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 smtClean="0"/>
              <a:t>Tablet</a:t>
            </a:r>
            <a:endParaRPr lang="cs-CZ" sz="1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 smtClean="0"/>
              <a:t>Některý </a:t>
            </a:r>
            <a:r>
              <a:rPr lang="cs-CZ" sz="1800" dirty="0"/>
              <a:t>z prvků počítačových </a:t>
            </a:r>
            <a:r>
              <a:rPr lang="cs-CZ" sz="1800" dirty="0" smtClean="0"/>
              <a:t>sítí: </a:t>
            </a:r>
            <a:r>
              <a:rPr lang="cs-CZ" sz="1800" dirty="0" err="1" smtClean="0"/>
              <a:t>router</a:t>
            </a:r>
            <a:r>
              <a:rPr lang="cs-CZ" sz="1800" dirty="0" smtClean="0"/>
              <a:t> </a:t>
            </a:r>
            <a:r>
              <a:rPr lang="cs-CZ" sz="1800" dirty="0"/>
              <a:t>(směrovač</a:t>
            </a:r>
            <a:r>
              <a:rPr lang="cs-CZ" sz="1800" dirty="0" smtClean="0"/>
              <a:t>), </a:t>
            </a:r>
            <a:r>
              <a:rPr lang="cs-CZ" sz="1800" dirty="0" err="1" smtClean="0"/>
              <a:t>switch</a:t>
            </a:r>
            <a:r>
              <a:rPr lang="cs-CZ" sz="1800" dirty="0" smtClean="0"/>
              <a:t> </a:t>
            </a:r>
            <a:r>
              <a:rPr lang="cs-CZ" sz="1800" dirty="0"/>
              <a:t>(přepínač</a:t>
            </a:r>
            <a:r>
              <a:rPr lang="cs-CZ" sz="1800" dirty="0" smtClean="0"/>
              <a:t>), hub </a:t>
            </a:r>
            <a:r>
              <a:rPr lang="cs-CZ" sz="1800" dirty="0"/>
              <a:t>(rozbočovač</a:t>
            </a:r>
            <a:r>
              <a:rPr lang="cs-CZ" sz="1800" dirty="0" smtClean="0"/>
              <a:t>), modem </a:t>
            </a:r>
            <a:r>
              <a:rPr lang="cs-CZ" sz="1800" dirty="0"/>
              <a:t>ISDN/</a:t>
            </a:r>
            <a:r>
              <a:rPr lang="cs-CZ" sz="1800" dirty="0" err="1"/>
              <a:t>xDSL</a:t>
            </a:r>
            <a:r>
              <a:rPr lang="cs-CZ" sz="1800" dirty="0"/>
              <a:t>/LTE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rozhlasového přijímače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602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32000" y="1180799"/>
            <a:ext cx="11437200" cy="50745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b="1" dirty="0" smtClean="0"/>
              <a:t>Jednorázové navýšení poplatku o 15 Kč na 60 Kč měsíčně</a:t>
            </a:r>
          </a:p>
          <a:p>
            <a:pPr marL="0" indent="-457200">
              <a:buNone/>
            </a:pPr>
            <a:r>
              <a:rPr lang="cs-CZ" sz="1800" i="1" dirty="0"/>
              <a:t>	</a:t>
            </a:r>
            <a:r>
              <a:rPr lang="cs-CZ" sz="1800" i="1" dirty="0" smtClean="0"/>
              <a:t>Ostatní </a:t>
            </a:r>
            <a:r>
              <a:rPr lang="cs-CZ" sz="1800" i="1" dirty="0"/>
              <a:t>parametry – skupiny osvobozené od placení poplatku – zůstávají nezměněny.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sz="18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>
                <a:solidFill>
                  <a:srgbClr val="F9313B"/>
                </a:solidFill>
              </a:rPr>
              <a:t>Znamenalo by pro ČRo zvýšení ročních výnosů o 690 mil Kč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1" dirty="0" smtClean="0"/>
              <a:t>Poplatníkem bude každá domácnost bez ohledu na vlastnictví přijímače</a:t>
            </a:r>
          </a:p>
          <a:p>
            <a:pPr marL="457200" lvl="1" indent="0">
              <a:buNone/>
            </a:pPr>
            <a:r>
              <a:rPr lang="cs-CZ" sz="1800" i="1" dirty="0" smtClean="0"/>
              <a:t>	Ostatní </a:t>
            </a:r>
            <a:r>
              <a:rPr lang="cs-CZ" sz="1800" i="1" dirty="0"/>
              <a:t>parametry – skupiny osvobozené od placení poplatku – zůstávají nezměněny.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sz="18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/>
              <a:t>Odhadovaný přírůstek by byl odhadem 300 tisíc domácností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>
                <a:solidFill>
                  <a:srgbClr val="F9313B"/>
                </a:solidFill>
              </a:rPr>
              <a:t>Znamenalo by pro ČRo zvýšení ročních výnosů o </a:t>
            </a:r>
            <a:r>
              <a:rPr lang="cs-CZ" sz="1800" dirty="0" smtClean="0">
                <a:solidFill>
                  <a:srgbClr val="F9313B"/>
                </a:solidFill>
              </a:rPr>
              <a:t>162 </a:t>
            </a:r>
            <a:r>
              <a:rPr lang="cs-CZ" sz="1800" dirty="0">
                <a:solidFill>
                  <a:srgbClr val="F9313B"/>
                </a:solidFill>
              </a:rPr>
              <a:t>mil </a:t>
            </a:r>
            <a:r>
              <a:rPr lang="cs-CZ" sz="1800" dirty="0" smtClean="0">
                <a:solidFill>
                  <a:srgbClr val="F9313B"/>
                </a:solidFill>
              </a:rPr>
              <a:t>Kč</a:t>
            </a:r>
          </a:p>
          <a:p>
            <a:pPr marL="457200" lvl="1" indent="0">
              <a:buNone/>
            </a:pPr>
            <a:endParaRPr lang="cs-CZ" sz="1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1" dirty="0" smtClean="0"/>
              <a:t>Přístup do registru motorových vozidel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/>
              <a:t>Za předpokladu, že každé vozidlo je vybaveno rozhlasovým přijímačem</a:t>
            </a:r>
            <a:endParaRPr lang="cs-CZ" sz="1800" dirty="0"/>
          </a:p>
          <a:p>
            <a:pPr lvl="1">
              <a:buFont typeface="Courier New" panose="02070309020205020404" pitchFamily="49" charset="0"/>
              <a:buChar char="o"/>
            </a:pP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31318" y="479290"/>
            <a:ext cx="6520200" cy="318752"/>
          </a:xfrm>
        </p:spPr>
        <p:txBody>
          <a:bodyPr/>
          <a:lstStyle/>
          <a:p>
            <a:r>
              <a:rPr lang="cs-CZ" dirty="0" smtClean="0"/>
              <a:t>Možnosti rychlých krátkodobých řešení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658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18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A5B982B-3858-F155-B59E-690342C4584F}"/>
              </a:ext>
            </a:extLst>
          </p:cNvPr>
          <p:cNvSpPr txBox="1"/>
          <p:nvPr/>
        </p:nvSpPr>
        <p:spPr>
          <a:xfrm>
            <a:off x="0" y="3075057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30425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A2177A62-9090-7053-E82E-EE7DE7EC5A1D}"/>
              </a:ext>
            </a:extLst>
          </p:cNvPr>
          <p:cNvSpPr txBox="1"/>
          <p:nvPr/>
        </p:nvSpPr>
        <p:spPr>
          <a:xfrm>
            <a:off x="348941" y="474586"/>
            <a:ext cx="9066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  <a:r>
              <a:rPr lang="cs-CZ" sz="2000" b="1" cap="all" dirty="0">
                <a:latin typeface="Arial" panose="020B0604020202020204" pitchFamily="34" charset="0"/>
                <a:cs typeface="Arial" panose="020B0604020202020204" pitchFamily="34" charset="0"/>
              </a:rPr>
              <a:t>, které </a:t>
            </a:r>
            <a:r>
              <a:rPr lang="cs-C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Český rozhlas poskytuje</a:t>
            </a:r>
            <a:endParaRPr lang="cs-CZ" sz="20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16D94CA-FD66-07C3-B3E1-A7AA1C05A267}"/>
              </a:ext>
            </a:extLst>
          </p:cNvPr>
          <p:cNvCxnSpPr>
            <a:cxnSpLocks/>
          </p:cNvCxnSpPr>
          <p:nvPr/>
        </p:nvCxnSpPr>
        <p:spPr>
          <a:xfrm>
            <a:off x="448867" y="3804947"/>
            <a:ext cx="11108616" cy="0"/>
          </a:xfrm>
          <a:prstGeom prst="line">
            <a:avLst/>
          </a:prstGeom>
          <a:ln w="19050">
            <a:solidFill>
              <a:srgbClr val="0A18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EAC9EA0-8965-230F-D4CA-347052E913DD}"/>
              </a:ext>
            </a:extLst>
          </p:cNvPr>
          <p:cNvSpPr txBox="1"/>
          <p:nvPr/>
        </p:nvSpPr>
        <p:spPr>
          <a:xfrm>
            <a:off x="431319" y="3960483"/>
            <a:ext cx="11436216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ČRo poskytuje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nezávislou a důvěryhodnou službu pro všechny skupiny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obyvatel.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Význam této služby narůstá v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krizových situacích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válka na Ukrajině, růst cen energií, potravin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atd.) ČRo napomáhá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rozvíjení kulturní identity obyvatel ČR včetně příslušníků národnostních nebo etnických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menšin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vyrábí a vysílá pořady, které jiní provozovatelé v ČR nevysílají, zejména umělecké, dramatické, vzdělávací pořady a pořady pro děti a mládež.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Dále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 plní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inovační roli v oblastech vysílacích technologií a služeb.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E3F57E2-1B07-FCB9-A5E0-7EE8FE5CA7ED}"/>
              </a:ext>
            </a:extLst>
          </p:cNvPr>
          <p:cNvSpPr txBox="1"/>
          <p:nvPr/>
        </p:nvSpPr>
        <p:spPr>
          <a:xfrm>
            <a:off x="431319" y="1002109"/>
            <a:ext cx="11436216" cy="263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Český rozhlas má ve svém portfoliu celkem 25 rozhlasových stanic 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celoplošné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regionálních 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Vysílá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DAB+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provozuje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speciální digitální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stanice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Zpravodajský portál iROZHLAS.cz a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audioportál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mujRozhlas.cz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Vysílá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zahraničí v šesti jazycích</a:t>
            </a:r>
          </a:p>
        </p:txBody>
      </p:sp>
    </p:spTree>
    <p:extLst>
      <p:ext uri="{BB962C8B-B14F-4D97-AF65-F5344CB8AC3E}">
        <p14:creationId xmlns:p14="http://schemas.microsoft.com/office/powerpoint/2010/main" val="347467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A2177A62-9090-7053-E82E-EE7DE7EC5A1D}"/>
              </a:ext>
            </a:extLst>
          </p:cNvPr>
          <p:cNvSpPr txBox="1"/>
          <p:nvPr/>
        </p:nvSpPr>
        <p:spPr>
          <a:xfrm>
            <a:off x="431319" y="468495"/>
            <a:ext cx="9066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Současná finanční </a:t>
            </a:r>
            <a:r>
              <a:rPr lang="cs-CZ" sz="2000" b="1" cap="all" dirty="0">
                <a:latin typeface="Arial" panose="020B0604020202020204" pitchFamily="34" charset="0"/>
                <a:cs typeface="Arial" panose="020B0604020202020204" pitchFamily="34" charset="0"/>
              </a:rPr>
              <a:t>situace </a:t>
            </a:r>
            <a:r>
              <a:rPr lang="cs-C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Českého rozhlasu</a:t>
            </a:r>
            <a:endParaRPr lang="cs-CZ" sz="20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4337" y="1003688"/>
            <a:ext cx="9227126" cy="538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32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A2177A62-9090-7053-E82E-EE7DE7EC5A1D}"/>
              </a:ext>
            </a:extLst>
          </p:cNvPr>
          <p:cNvSpPr txBox="1"/>
          <p:nvPr/>
        </p:nvSpPr>
        <p:spPr>
          <a:xfrm>
            <a:off x="431319" y="468495"/>
            <a:ext cx="9066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Současná finanční </a:t>
            </a:r>
            <a:r>
              <a:rPr lang="cs-CZ" sz="2000" b="1" cap="all" dirty="0">
                <a:latin typeface="Arial" panose="020B0604020202020204" pitchFamily="34" charset="0"/>
                <a:cs typeface="Arial" panose="020B0604020202020204" pitchFamily="34" charset="0"/>
              </a:rPr>
              <a:t>situace </a:t>
            </a:r>
            <a:r>
              <a:rPr lang="cs-C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Českého rozhlasu</a:t>
            </a:r>
            <a:endParaRPr lang="cs-CZ" sz="20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3537" y="969408"/>
            <a:ext cx="9003627" cy="532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3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A2177A62-9090-7053-E82E-EE7DE7EC5A1D}"/>
              </a:ext>
            </a:extLst>
          </p:cNvPr>
          <p:cNvSpPr txBox="1"/>
          <p:nvPr/>
        </p:nvSpPr>
        <p:spPr>
          <a:xfrm>
            <a:off x="431319" y="468495"/>
            <a:ext cx="9066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Současná finanční </a:t>
            </a:r>
            <a:r>
              <a:rPr lang="cs-CZ" sz="2000" b="1" cap="all" dirty="0">
                <a:latin typeface="Arial" panose="020B0604020202020204" pitchFamily="34" charset="0"/>
                <a:cs typeface="Arial" panose="020B0604020202020204" pitchFamily="34" charset="0"/>
              </a:rPr>
              <a:t>situace </a:t>
            </a:r>
            <a:r>
              <a:rPr lang="cs-C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Českého rozhlasu a očekávání</a:t>
            </a:r>
            <a:endParaRPr lang="cs-CZ" sz="20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EAC9EA0-8965-230F-D4CA-347052E913DD}"/>
              </a:ext>
            </a:extLst>
          </p:cNvPr>
          <p:cNvSpPr txBox="1"/>
          <p:nvPr/>
        </p:nvSpPr>
        <p:spPr>
          <a:xfrm>
            <a:off x="7876309" y="1396540"/>
            <a:ext cx="4041102" cy="261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ýše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rozhlasového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poplatku je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45,- Kč měsíčně / 540,- Kč ročně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(od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1. 10. 2005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nezměnila),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přitom reálná hodnota poplatku vlivem inflace klesá a kumulativně se za období 2005 až 2022 snížila o 20 Kč na 25 Kč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319" y="1396540"/>
            <a:ext cx="7444990" cy="4910254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6089073" y="4696513"/>
            <a:ext cx="1880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9313B"/>
                </a:solidFill>
              </a:rPr>
              <a:t>22,50 Kč</a:t>
            </a:r>
            <a:endParaRPr lang="cs-CZ" sz="2400" b="1" dirty="0">
              <a:solidFill>
                <a:srgbClr val="F931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11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A2177A62-9090-7053-E82E-EE7DE7EC5A1D}"/>
              </a:ext>
            </a:extLst>
          </p:cNvPr>
          <p:cNvSpPr txBox="1"/>
          <p:nvPr/>
        </p:nvSpPr>
        <p:spPr>
          <a:xfrm>
            <a:off x="431319" y="468495"/>
            <a:ext cx="9066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Současná finanční </a:t>
            </a:r>
            <a:r>
              <a:rPr lang="cs-CZ" sz="2000" b="1" cap="all" dirty="0">
                <a:latin typeface="Arial" panose="020B0604020202020204" pitchFamily="34" charset="0"/>
                <a:cs typeface="Arial" panose="020B0604020202020204" pitchFamily="34" charset="0"/>
              </a:rPr>
              <a:t>situace </a:t>
            </a:r>
            <a:r>
              <a:rPr lang="cs-C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Českého rozhlasu a očekávání</a:t>
            </a:r>
            <a:endParaRPr lang="cs-CZ" sz="20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EAC9EA0-8965-230F-D4CA-347052E913DD}"/>
              </a:ext>
            </a:extLst>
          </p:cNvPr>
          <p:cNvSpPr txBox="1"/>
          <p:nvPr/>
        </p:nvSpPr>
        <p:spPr>
          <a:xfrm>
            <a:off x="8125691" y="1396540"/>
            <a:ext cx="3791720" cy="2575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Český rozhlas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dlouhodobě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žádá o navýšení rozhlasového poplatku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alespoň o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Kč. Tím by došlo k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částečné kompenzaci devalvace rozhlasového poplatku vyvolané úhrnnou mírou inflace od roku 2005.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33" y="1396540"/>
            <a:ext cx="7863874" cy="436002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6816436" y="1849581"/>
            <a:ext cx="1421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9313B"/>
                </a:solidFill>
              </a:rPr>
              <a:t>85 Kč</a:t>
            </a:r>
            <a:endParaRPr lang="cs-CZ" sz="2400" b="1" dirty="0">
              <a:solidFill>
                <a:srgbClr val="F931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23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A2177A62-9090-7053-E82E-EE7DE7EC5A1D}"/>
              </a:ext>
            </a:extLst>
          </p:cNvPr>
          <p:cNvSpPr txBox="1"/>
          <p:nvPr/>
        </p:nvSpPr>
        <p:spPr>
          <a:xfrm>
            <a:off x="431319" y="468495"/>
            <a:ext cx="113727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Úsporná opatření Českého rozhlasu v minulých letech</a:t>
            </a:r>
            <a:endParaRPr lang="cs-CZ" sz="20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EAC9EA0-8965-230F-D4CA-347052E913DD}"/>
              </a:ext>
            </a:extLst>
          </p:cNvPr>
          <p:cNvSpPr txBox="1"/>
          <p:nvPr/>
        </p:nvSpPr>
        <p:spPr>
          <a:xfrm>
            <a:off x="431319" y="1576063"/>
            <a:ext cx="114362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posledních letech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ČRo přistoupil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rozsáhlým úsporám a opatřením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zejména: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personální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</a:t>
            </a:r>
          </a:p>
          <a:p>
            <a:pPr marL="742950" lvl="1" indent="-285750">
              <a:lnSpc>
                <a:spcPct val="13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roce 2018 proběhla první vlna optimalizace pracovních míst (zrušeno 116 pracovních míst) a v roce 2022 druhá vlna optimalizace (zrušeno dalších 60 pracovních míst). To vše při zachování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služeb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ČRo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Zvýšením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efektivity vynakládání prostředků na vysílání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(mj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vypnutí vysílání na středních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vlnách - AM).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E3F57E2-1B07-FCB9-A5E0-7EE8FE5CA7ED}"/>
              </a:ext>
            </a:extLst>
          </p:cNvPr>
          <p:cNvSpPr txBox="1"/>
          <p:nvPr/>
        </p:nvSpPr>
        <p:spPr>
          <a:xfrm>
            <a:off x="431319" y="4319084"/>
            <a:ext cx="11436216" cy="1763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Český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rozhlas nemá jiné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možnosti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kompenzace výpadku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příjmů </a:t>
            </a:r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Reklama je striktně omezena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zákonem.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Prodeji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audio pořadů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brání jazyková bariéra, charakter rozhlasového trhu v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ČR.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319" y="4157928"/>
            <a:ext cx="11126164" cy="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02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32000" y="1180799"/>
            <a:ext cx="11437200" cy="46796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/>
              <a:t>Tyto zdroje financování nejsou řešením kompenzace výpadku </a:t>
            </a:r>
            <a:r>
              <a:rPr lang="cs-CZ" sz="1800" b="1" dirty="0" smtClean="0"/>
              <a:t>příjmů.</a:t>
            </a:r>
          </a:p>
          <a:p>
            <a:pPr marL="0" indent="0">
              <a:buNone/>
            </a:pPr>
            <a:r>
              <a:rPr lang="cs-CZ" sz="1800" b="1" dirty="0" smtClean="0"/>
              <a:t>Uvedené aktivity by přinesly ČRo dodatečné zdroje pouze </a:t>
            </a:r>
            <a:r>
              <a:rPr lang="cs-CZ" sz="1800" b="1" dirty="0"/>
              <a:t>v řádech jednotek milionů korun.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1" dirty="0" smtClean="0"/>
              <a:t>Komerční aktivity</a:t>
            </a:r>
            <a:endParaRPr lang="cs-CZ" sz="1800" b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 smtClean="0"/>
              <a:t>Prodej reklamy a sponzoringu (v současné době téměř na maximu)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 smtClean="0"/>
              <a:t>Prodej obsahu (zisk v řádech jednotek milionů)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 smtClean="0"/>
              <a:t>Prodej reklamy v on-line prostředí </a:t>
            </a:r>
            <a:r>
              <a:rPr lang="cs-CZ" sz="1800" dirty="0"/>
              <a:t>(zisk v řádech jednotek </a:t>
            </a:r>
            <a:r>
              <a:rPr lang="cs-CZ" sz="1800" dirty="0" smtClean="0"/>
              <a:t>milionů)</a:t>
            </a:r>
          </a:p>
          <a:p>
            <a:pPr lvl="1"/>
            <a:endParaRPr lang="cs-CZ" sz="18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1" dirty="0" smtClean="0"/>
              <a:t>Využití grantů a dotací (omezené využití)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 smtClean="0"/>
              <a:t>Dotační programy z fondů EU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 smtClean="0"/>
              <a:t>Granty a dotace lokální (MK, municipality)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31318" y="479290"/>
            <a:ext cx="6644891" cy="318752"/>
          </a:xfrm>
        </p:spPr>
        <p:txBody>
          <a:bodyPr/>
          <a:lstStyle/>
          <a:p>
            <a:r>
              <a:rPr lang="cs-CZ" dirty="0" smtClean="0"/>
              <a:t>Další zdroje financování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318" y="2235291"/>
            <a:ext cx="11126164" cy="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48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A2177A62-9090-7053-E82E-EE7DE7EC5A1D}"/>
              </a:ext>
            </a:extLst>
          </p:cNvPr>
          <p:cNvSpPr txBox="1"/>
          <p:nvPr/>
        </p:nvSpPr>
        <p:spPr>
          <a:xfrm>
            <a:off x="431319" y="468495"/>
            <a:ext cx="9066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Pokud do dvou let nedojde ke zvýšení rozhlasového </a:t>
            </a:r>
            <a:r>
              <a:rPr lang="cs-CZ" sz="20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poplatku</a:t>
            </a:r>
            <a:endParaRPr lang="cs-CZ" sz="20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E3F57E2-1B07-FCB9-A5E0-7EE8FE5CA7ED}"/>
              </a:ext>
            </a:extLst>
          </p:cNvPr>
          <p:cNvSpPr txBox="1"/>
          <p:nvPr/>
        </p:nvSpPr>
        <p:spPr>
          <a:xfrm>
            <a:off x="514445" y="3241869"/>
            <a:ext cx="11436216" cy="2823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9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Omezení vysílání – slučování vysílání, případně rušení stanic</a:t>
            </a:r>
          </a:p>
          <a:p>
            <a:pPr marL="285750" indent="-285750">
              <a:lnSpc>
                <a:spcPts val="19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Omezení výroby a vývoje nových pořadů</a:t>
            </a:r>
          </a:p>
          <a:p>
            <a:pPr marL="285750" indent="-285750">
              <a:lnSpc>
                <a:spcPts val="19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Výrazné omezení činnosti Symfonického orchestru Českého rozhlasu</a:t>
            </a:r>
          </a:p>
          <a:p>
            <a:pPr marL="285750" indent="-285750">
              <a:lnSpc>
                <a:spcPts val="19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nutnost snižování počtu pracovních míst</a:t>
            </a:r>
          </a:p>
          <a:p>
            <a:pPr marL="285750" indent="-285750">
              <a:lnSpc>
                <a:spcPts val="19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Omezení služeb pro posluchače v on-line prostředí</a:t>
            </a:r>
          </a:p>
          <a:p>
            <a:pPr marL="285750" indent="-285750">
              <a:lnSpc>
                <a:spcPts val="19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Zastavení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rozvoje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digitalizace</a:t>
            </a:r>
          </a:p>
          <a:p>
            <a:pPr marL="285750" indent="-285750">
              <a:lnSpc>
                <a:spcPts val="19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Výrazné omezení všech investic a zastavení rozvojových projektů</a:t>
            </a:r>
          </a:p>
          <a:p>
            <a:pPr marL="285750" indent="-285750">
              <a:lnSpc>
                <a:spcPts val="19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Ztráta konkurenceschopnosti na mediálním trhu</a:t>
            </a:r>
            <a:b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319" y="2969673"/>
            <a:ext cx="11126164" cy="1829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514445" y="1553684"/>
            <a:ext cx="112711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Český rozhlas bude nucen omezit služby, které poskytuje veřejnosti. </a:t>
            </a:r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Výpadek </a:t>
            </a:r>
            <a:r>
              <a:rPr lang="cs-CZ" b="1" dirty="0" smtClean="0"/>
              <a:t>v příjmech se výrazně dotkne kvality programu, vysílání i dalších činností, které ČRo jako médium veřejné služby zajišťuje.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6249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ČRo - 100let">
      <a:dk1>
        <a:srgbClr val="262626"/>
      </a:dk1>
      <a:lt1>
        <a:sysClr val="window" lastClr="FFFFFF"/>
      </a:lt1>
      <a:dk2>
        <a:srgbClr val="000000"/>
      </a:dk2>
      <a:lt2>
        <a:srgbClr val="E7E6E6"/>
      </a:lt2>
      <a:accent1>
        <a:srgbClr val="0057A8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57A8"/>
      </a:hlink>
      <a:folHlink>
        <a:srgbClr val="954F72"/>
      </a:folHlink>
    </a:clrScheme>
    <a:fontScheme name="Prezentace Č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</TotalTime>
  <Words>1044</Words>
  <Application>Microsoft Office PowerPoint</Application>
  <PresentationFormat>Širokoúhlá obrazovka</PresentationFormat>
  <Paragraphs>132</Paragraphs>
  <Slides>15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Courier New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Další zdroje financování</vt:lpstr>
      <vt:lpstr>Prezentace aplikace PowerPoint</vt:lpstr>
      <vt:lpstr>Prezentace aplikace PowerPoint</vt:lpstr>
      <vt:lpstr>Prezentace aplikace PowerPoint</vt:lpstr>
      <vt:lpstr>Definice poplatníka</vt:lpstr>
      <vt:lpstr>Definice rozhlasového přijímače</vt:lpstr>
      <vt:lpstr>Možnosti rychlých krátkodobých řešení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Malina</dc:creator>
  <cp:lastModifiedBy>Hošna Jiří</cp:lastModifiedBy>
  <cp:revision>86</cp:revision>
  <dcterms:created xsi:type="dcterms:W3CDTF">2022-05-04T10:02:57Z</dcterms:created>
  <dcterms:modified xsi:type="dcterms:W3CDTF">2022-10-04T15:25:29Z</dcterms:modified>
</cp:coreProperties>
</file>