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5" r:id="rId5"/>
    <p:sldId id="262" r:id="rId6"/>
    <p:sldId id="263" r:id="rId7"/>
    <p:sldId id="260" r:id="rId8"/>
    <p:sldId id="267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A6A6"/>
    <a:srgbClr val="F1DB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8" d="100"/>
          <a:sy n="88" d="100"/>
        </p:scale>
        <p:origin x="45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6224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0379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125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343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03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16524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2285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8001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67150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7822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75263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6000" b="-6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EDA58-8966-4D19-91D5-CFD7C2DA555E}" type="datetimeFigureOut">
              <a:rPr lang="cs-CZ" smtClean="0"/>
              <a:t>05.10.2022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DDBD0-5E0B-4EA9-9568-DCDE734B600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9820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-lex.europa.eu/legal-content/CS/TXT/PDF/?uri=CELEX:52009XC1027(01)&amp;from=EN" TargetMode="External"/><Relationship Id="rId2" Type="http://schemas.openxmlformats.org/officeDocument/2006/relationships/hyperlink" Target="https://eur-lex.europa.eu/legal-content/EN/TXT/?uri=CELEX%3A11997D%2FPRO%2F0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ur-lex.europa.eu/legal-content/CS/ALL/?uri=CELEX%3A32010L0013" TargetMode="External"/><Relationship Id="rId4" Type="http://schemas.openxmlformats.org/officeDocument/2006/relationships/hyperlink" Target="http://assembly.coe.int/nw/xml/XRef/Xref-XML2HTML-en.asp?fileid=17763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0693" y="2503293"/>
            <a:ext cx="7993225" cy="2387600"/>
          </a:xfrm>
        </p:spPr>
        <p:txBody>
          <a:bodyPr>
            <a:normAutofit/>
          </a:bodyPr>
          <a:lstStyle/>
          <a:p>
            <a:r>
              <a:rPr lang="cs-CZ" dirty="0" smtClean="0"/>
              <a:t>Způsoby financování veřejnoprávních médií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430693" y="5001629"/>
            <a:ext cx="7993225" cy="1655762"/>
          </a:xfrm>
        </p:spPr>
        <p:txBody>
          <a:bodyPr>
            <a:normAutofit fontScale="92500" lnSpcReduction="10000"/>
          </a:bodyPr>
          <a:lstStyle/>
          <a:p>
            <a:pPr algn="r"/>
            <a:r>
              <a:rPr lang="cs-CZ" dirty="0" smtClean="0">
                <a:latin typeface="+mj-lt"/>
              </a:rPr>
              <a:t>Ing. Klára Jankovská</a:t>
            </a:r>
          </a:p>
          <a:p>
            <a:pPr algn="r"/>
            <a:r>
              <a:rPr lang="cs-CZ" dirty="0">
                <a:latin typeface="+mj-lt"/>
              </a:rPr>
              <a:t>Parlamentní institut, Oddělení všeobecných studií</a:t>
            </a:r>
          </a:p>
          <a:p>
            <a:pPr algn="r"/>
            <a:r>
              <a:rPr lang="cs-CZ" dirty="0" smtClean="0">
                <a:latin typeface="+mj-lt"/>
              </a:rPr>
              <a:t>jankovskak@psp.cz</a:t>
            </a:r>
            <a:endParaRPr lang="cs-CZ" dirty="0">
              <a:latin typeface="+mj-lt"/>
            </a:endParaRPr>
          </a:p>
          <a:p>
            <a:pPr algn="r"/>
            <a:r>
              <a:rPr lang="cs-CZ" dirty="0">
                <a:latin typeface="+mj-lt"/>
              </a:rPr>
              <a:t>5</a:t>
            </a:r>
            <a:r>
              <a:rPr lang="cs-CZ" dirty="0" smtClean="0">
                <a:latin typeface="+mj-lt"/>
              </a:rPr>
              <a:t>. 10. 2022 </a:t>
            </a:r>
            <a:endParaRPr lang="cs-CZ" dirty="0">
              <a:latin typeface="+mj-lt"/>
            </a:endParaRPr>
          </a:p>
          <a:p>
            <a:pPr algn="r"/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6298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8575623" cy="1325563"/>
          </a:xfrm>
        </p:spPr>
        <p:txBody>
          <a:bodyPr/>
          <a:lstStyle/>
          <a:p>
            <a:r>
              <a:rPr lang="cs-CZ" dirty="0" smtClean="0"/>
              <a:t>Způsoby financování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75623" cy="4351338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Samostatné či dvojité/smíšené financování </a:t>
            </a:r>
          </a:p>
          <a:p>
            <a:pPr lvl="1"/>
            <a:r>
              <a:rPr lang="cs-CZ" u="sng" dirty="0">
                <a:solidFill>
                  <a:srgbClr val="E9A6A6"/>
                </a:solidFill>
                <a:latin typeface="+mj-lt"/>
                <a:hlinkClick r:id="rId2"/>
              </a:rPr>
              <a:t>Amsterodamský protokol</a:t>
            </a:r>
            <a:r>
              <a:rPr lang="cs-CZ" dirty="0">
                <a:latin typeface="+mj-lt"/>
              </a:rPr>
              <a:t>, </a:t>
            </a:r>
            <a:r>
              <a:rPr lang="cs-CZ" u="sng" dirty="0" smtClean="0">
                <a:solidFill>
                  <a:srgbClr val="E9A6A6"/>
                </a:solidFill>
                <a:latin typeface="+mj-lt"/>
                <a:hlinkClick r:id="rId3"/>
              </a:rPr>
              <a:t>sdělení Komise o použití pravidel státní podpory na veřejnoprávní vysílání</a:t>
            </a:r>
            <a:r>
              <a:rPr lang="cs-CZ" dirty="0" smtClean="0">
                <a:latin typeface="+mj-lt"/>
              </a:rPr>
              <a:t>, </a:t>
            </a:r>
            <a:r>
              <a:rPr lang="cs-CZ" u="sng" dirty="0" smtClean="0">
                <a:solidFill>
                  <a:srgbClr val="E9A6A6"/>
                </a:solidFill>
                <a:latin typeface="+mj-lt"/>
                <a:hlinkClick r:id="rId4"/>
              </a:rPr>
              <a:t>doporučení </a:t>
            </a:r>
            <a:r>
              <a:rPr lang="cs-CZ" u="sng" dirty="0">
                <a:solidFill>
                  <a:srgbClr val="E9A6A6"/>
                </a:solidFill>
                <a:latin typeface="+mj-lt"/>
                <a:hlinkClick r:id="rId4"/>
              </a:rPr>
              <a:t>č. 1878 Parlamentního shromáždění Rady Evropy</a:t>
            </a:r>
            <a:endParaRPr lang="cs-CZ" dirty="0" smtClean="0">
              <a:solidFill>
                <a:srgbClr val="E9A6A6"/>
              </a:solidFill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Reklama</a:t>
            </a:r>
          </a:p>
          <a:p>
            <a:pPr lvl="1"/>
            <a:r>
              <a:rPr lang="cs-CZ" u="sng" dirty="0" smtClean="0">
                <a:solidFill>
                  <a:srgbClr val="E9A6A6"/>
                </a:solidFill>
                <a:latin typeface="+mj-lt"/>
                <a:hlinkClick r:id="rId5"/>
              </a:rPr>
              <a:t>směrnice o audiovizuálních mediálních službách</a:t>
            </a:r>
            <a:endParaRPr lang="cs-CZ" dirty="0">
              <a:solidFill>
                <a:srgbClr val="E9A6A6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779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762" y="365125"/>
            <a:ext cx="9216072" cy="1325563"/>
          </a:xfrm>
        </p:spPr>
        <p:txBody>
          <a:bodyPr/>
          <a:lstStyle/>
          <a:p>
            <a:r>
              <a:rPr lang="cs-CZ" dirty="0" smtClean="0"/>
              <a:t>Přehledová tabulka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063082"/>
              </p:ext>
            </p:extLst>
          </p:nvPr>
        </p:nvGraphicFramePr>
        <p:xfrm>
          <a:off x="182761" y="1690688"/>
          <a:ext cx="9036190" cy="3839576"/>
        </p:xfrm>
        <a:graphic>
          <a:graphicData uri="http://schemas.openxmlformats.org/drawingml/2006/table">
            <a:tbl>
              <a:tblPr firstRow="1" firstCol="1" bandRow="1"/>
              <a:tblGrid>
                <a:gridCol w="3906149">
                  <a:extLst>
                    <a:ext uri="{9D8B030D-6E8A-4147-A177-3AD203B41FA5}">
                      <a16:colId xmlns:a16="http://schemas.microsoft.com/office/drawing/2014/main" val="445322322"/>
                    </a:ext>
                  </a:extLst>
                </a:gridCol>
                <a:gridCol w="965503">
                  <a:extLst>
                    <a:ext uri="{9D8B030D-6E8A-4147-A177-3AD203B41FA5}">
                      <a16:colId xmlns:a16="http://schemas.microsoft.com/office/drawing/2014/main" val="4240584365"/>
                    </a:ext>
                  </a:extLst>
                </a:gridCol>
                <a:gridCol w="4164538">
                  <a:extLst>
                    <a:ext uri="{9D8B030D-6E8A-4147-A177-3AD203B41FA5}">
                      <a16:colId xmlns:a16="http://schemas.microsoft.com/office/drawing/2014/main" val="915103158"/>
                    </a:ext>
                  </a:extLst>
                </a:gridCol>
              </a:tblGrid>
              <a:tr h="315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Model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Reklama</a:t>
                      </a:r>
                      <a:endParaRPr lang="cs-CZ" sz="16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Země</a:t>
                      </a:r>
                      <a:endParaRPr lang="cs-CZ" sz="16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98790847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Financováno ze státního rozpočtu</a:t>
                      </a:r>
                      <a:endParaRPr lang="cs-CZ" sz="1600" dirty="0" smtClean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Belgie, Bulharsko, Francie,</a:t>
                      </a:r>
                      <a:r>
                        <a:rPr lang="cs-CZ" sz="1600" baseline="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Kypr, Maďarsko, Malta, Nizozemsko, Rumunsko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4400278"/>
                  </a:ext>
                </a:extLst>
              </a:tr>
              <a:tr h="62114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Dánsko,</a:t>
                      </a:r>
                      <a:r>
                        <a:rPr lang="cs-CZ" sz="1600" baseline="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Estonsko, Litva, Lotyšsko, Lucembursko, Španělsko</a:t>
                      </a:r>
                      <a:endParaRPr lang="cs-CZ" sz="1600" dirty="0" smtClean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4262198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Poplatek placený (občany) přímo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ČR,</a:t>
                      </a:r>
                      <a:r>
                        <a:rPr lang="cs-CZ" sz="1600" baseline="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Chorvatsko, Irsko, Německo, Polsko, Rakousko, Slovensko, Slovinsko</a:t>
                      </a:r>
                      <a:endParaRPr lang="cs-CZ" sz="1600" dirty="0" smtClean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3754920"/>
                  </a:ext>
                </a:extLst>
              </a:tr>
              <a:tr h="3829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Velká Británie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8286325"/>
                  </a:ext>
                </a:extLst>
              </a:tr>
              <a:tr h="315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Placeno spolu s energiemi (elektřinou)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Itálie, Portugalsko, Řecko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8596593"/>
                  </a:ext>
                </a:extLst>
              </a:tr>
              <a:tr h="315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4239019"/>
                  </a:ext>
                </a:extLst>
              </a:tr>
              <a:tr h="315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Daň z veřejnoprávního vysílání </a:t>
                      </a:r>
                      <a:endParaRPr lang="cs-CZ" sz="160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ANO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i="0" dirty="0" smtClean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cs-CZ" sz="1600" i="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DB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7815731"/>
                  </a:ext>
                </a:extLst>
              </a:tr>
              <a:tr h="31505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cs-CZ" sz="1600" dirty="0">
                        <a:effectLst/>
                        <a:latin typeface="Calibri Light" panose="020F03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NE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  <a:latin typeface="Calibri Light" panose="020F03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Finsko, Švédsko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9A6A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6683662"/>
                  </a:ext>
                </a:extLst>
              </a:tr>
            </a:tbl>
          </a:graphicData>
        </a:graphic>
      </p:graphicFrame>
      <p:sp>
        <p:nvSpPr>
          <p:cNvPr id="3" name="Obdélník 2"/>
          <p:cNvSpPr/>
          <p:nvPr/>
        </p:nvSpPr>
        <p:spPr>
          <a:xfrm>
            <a:off x="182761" y="6284417"/>
            <a:ext cx="60009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cs-CZ" dirty="0" smtClean="0"/>
              <a:t>Více zde: </a:t>
            </a:r>
            <a:r>
              <a:rPr lang="cs-CZ" dirty="0" smtClean="0">
                <a:solidFill>
                  <a:srgbClr val="E9A6A6"/>
                </a:solidFill>
              </a:rPr>
              <a:t>https</a:t>
            </a:r>
            <a:r>
              <a:rPr lang="cs-CZ" dirty="0">
                <a:solidFill>
                  <a:srgbClr val="E9A6A6"/>
                </a:solidFill>
              </a:rPr>
              <a:t>://www.psp.cz/sqw/text/orig2.sqw?idd=199386</a:t>
            </a:r>
          </a:p>
        </p:txBody>
      </p:sp>
    </p:spTree>
    <p:extLst>
      <p:ext uri="{BB962C8B-B14F-4D97-AF65-F5344CB8AC3E}">
        <p14:creationId xmlns:p14="http://schemas.microsoft.com/office/powerpoint/2010/main" val="27011426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802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Financování na současném trhu s médii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651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Velká Británie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491151" cy="4351338"/>
          </a:xfrm>
        </p:spPr>
        <p:txBody>
          <a:bodyPr/>
          <a:lstStyle/>
          <a:p>
            <a:r>
              <a:rPr lang="cs-CZ" dirty="0" smtClean="0">
                <a:latin typeface="+mj-lt"/>
              </a:rPr>
              <a:t>Televizní poplatek (</a:t>
            </a:r>
            <a:r>
              <a:rPr lang="cs-CZ" i="1" dirty="0" smtClean="0">
                <a:latin typeface="+mj-lt"/>
              </a:rPr>
              <a:t>TV Licence</a:t>
            </a:r>
            <a:r>
              <a:rPr lang="cs-CZ" dirty="0" smtClean="0">
                <a:latin typeface="+mj-lt"/>
              </a:rPr>
              <a:t>)</a:t>
            </a:r>
          </a:p>
          <a:p>
            <a:pPr lvl="1"/>
            <a:r>
              <a:rPr lang="cs-CZ" dirty="0">
                <a:latin typeface="+mj-lt"/>
              </a:rPr>
              <a:t>zařízení ke sledování, nahrávání a stahování televizních programů </a:t>
            </a:r>
            <a:endParaRPr lang="cs-CZ" dirty="0" smtClean="0">
              <a:latin typeface="+mj-lt"/>
            </a:endParaRP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Komerční příjem </a:t>
            </a:r>
          </a:p>
          <a:p>
            <a:pPr lvl="1"/>
            <a:r>
              <a:rPr lang="cs-CZ" dirty="0">
                <a:latin typeface="+mj-lt"/>
              </a:rPr>
              <a:t>r</a:t>
            </a:r>
            <a:r>
              <a:rPr lang="cs-CZ" dirty="0" smtClean="0">
                <a:latin typeface="+mj-lt"/>
              </a:rPr>
              <a:t>eklamy mimo Spojené království</a:t>
            </a:r>
          </a:p>
          <a:p>
            <a:pPr lvl="1"/>
            <a:r>
              <a:rPr lang="cs-CZ" dirty="0">
                <a:latin typeface="+mj-lt"/>
              </a:rPr>
              <a:t>p</a:t>
            </a:r>
            <a:r>
              <a:rPr lang="cs-CZ" dirty="0" smtClean="0">
                <a:latin typeface="+mj-lt"/>
              </a:rPr>
              <a:t>rodukce </a:t>
            </a:r>
          </a:p>
          <a:p>
            <a:pPr lvl="1"/>
            <a:r>
              <a:rPr lang="cs-CZ" dirty="0">
                <a:latin typeface="+mj-lt"/>
              </a:rPr>
              <a:t>m</a:t>
            </a:r>
            <a:r>
              <a:rPr lang="cs-CZ" dirty="0" smtClean="0">
                <a:latin typeface="+mj-lt"/>
              </a:rPr>
              <a:t>ezinárodní prodej</a:t>
            </a:r>
          </a:p>
          <a:p>
            <a:pPr lvl="1"/>
            <a:r>
              <a:rPr lang="cs-CZ" dirty="0">
                <a:latin typeface="+mj-lt"/>
              </a:rPr>
              <a:t>k</a:t>
            </a:r>
            <a:r>
              <a:rPr lang="cs-CZ" dirty="0" smtClean="0">
                <a:latin typeface="+mj-lt"/>
              </a:rPr>
              <a:t>anály, služby na vyžádání („on-</a:t>
            </a:r>
            <a:r>
              <a:rPr lang="cs-CZ" dirty="0" err="1" smtClean="0">
                <a:latin typeface="+mj-lt"/>
              </a:rPr>
              <a:t>demand</a:t>
            </a:r>
            <a:r>
              <a:rPr lang="cs-CZ" dirty="0" smtClean="0">
                <a:latin typeface="+mj-lt"/>
              </a:rPr>
              <a:t>“) a digitální služby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60690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Dánsko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565292" cy="4351338"/>
          </a:xfrm>
        </p:spPr>
        <p:txBody>
          <a:bodyPr>
            <a:normAutofit/>
          </a:bodyPr>
          <a:lstStyle/>
          <a:p>
            <a:pPr fontAlgn="base">
              <a:lnSpc>
                <a:spcPct val="200000"/>
              </a:lnSpc>
            </a:pPr>
            <a:r>
              <a:rPr lang="cs-CZ" dirty="0" smtClean="0">
                <a:latin typeface="+mj-lt"/>
              </a:rPr>
              <a:t>Poplatek </a:t>
            </a:r>
            <a:r>
              <a:rPr lang="cs-CZ" dirty="0">
                <a:latin typeface="+mj-lt"/>
              </a:rPr>
              <a:t>→ </a:t>
            </a:r>
            <a:r>
              <a:rPr lang="cs-CZ" dirty="0" smtClean="0">
                <a:latin typeface="+mj-lt"/>
              </a:rPr>
              <a:t>hrazení ze státního rozpočtu  </a:t>
            </a:r>
          </a:p>
          <a:p>
            <a:pPr fontAlgn="base">
              <a:lnSpc>
                <a:spcPct val="150000"/>
              </a:lnSpc>
            </a:pPr>
            <a:r>
              <a:rPr lang="cs-CZ" dirty="0" smtClean="0">
                <a:latin typeface="+mj-lt"/>
              </a:rPr>
              <a:t>Více „on-</a:t>
            </a:r>
            <a:r>
              <a:rPr lang="cs-CZ" dirty="0" err="1" smtClean="0">
                <a:latin typeface="+mj-lt"/>
              </a:rPr>
              <a:t>demand</a:t>
            </a:r>
            <a:r>
              <a:rPr lang="cs-CZ" dirty="0" smtClean="0">
                <a:latin typeface="+mj-lt"/>
              </a:rPr>
              <a:t>“ obsahu – vlastní </a:t>
            </a:r>
            <a:r>
              <a:rPr lang="cs-CZ" dirty="0" err="1" smtClean="0">
                <a:latin typeface="+mj-lt"/>
              </a:rPr>
              <a:t>streamovací</a:t>
            </a:r>
            <a:r>
              <a:rPr lang="cs-CZ" dirty="0" smtClean="0">
                <a:latin typeface="+mj-lt"/>
              </a:rPr>
              <a:t> platformy a digitální živé přenosy </a:t>
            </a:r>
          </a:p>
          <a:p>
            <a:pPr fontAlgn="base"/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61058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Solidární poplatek jako řešení?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344233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Finsko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Německo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Portugalsko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Rakousko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312288" y="1825625"/>
            <a:ext cx="5026495" cy="4351338"/>
          </a:xfrm>
        </p:spPr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Řecko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Slovensko 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Slovinsko</a:t>
            </a:r>
          </a:p>
          <a:p>
            <a:pPr>
              <a:lnSpc>
                <a:spcPct val="200000"/>
              </a:lnSpc>
            </a:pPr>
            <a:r>
              <a:rPr lang="cs-CZ" dirty="0" smtClean="0">
                <a:latin typeface="+mj-lt"/>
              </a:rPr>
              <a:t>Švédsko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330125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A6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098020"/>
          </a:xfrm>
        </p:spPr>
        <p:txBody>
          <a:bodyPr/>
          <a:lstStyle/>
          <a:p>
            <a:pPr algn="ctr"/>
            <a:r>
              <a:rPr lang="cs-CZ" dirty="0" smtClean="0">
                <a:solidFill>
                  <a:schemeClr val="bg1"/>
                </a:solidFill>
              </a:rPr>
              <a:t>jankovskak@psp.cz</a:t>
            </a:r>
            <a:endParaRPr lang="cs-CZ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604024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PI.potx" id="{B8D44A1B-2BB5-4A08-A441-9828B8BB74D8}" vid="{4A8217B9-9DB8-4A15-BA5B-D49DC7FE00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Prezentace_PI</Template>
  <TotalTime>5887</TotalTime>
  <Words>230</Words>
  <Application>Microsoft Office PowerPoint</Application>
  <PresentationFormat>Širokoúhlá obrazovka</PresentationFormat>
  <Paragraphs>61</Paragraphs>
  <Slides>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Times New Roman</vt:lpstr>
      <vt:lpstr>Motiv Office</vt:lpstr>
      <vt:lpstr>Způsoby financování veřejnoprávních médií</vt:lpstr>
      <vt:lpstr>Způsoby financování</vt:lpstr>
      <vt:lpstr>Přehledová tabulka</vt:lpstr>
      <vt:lpstr>Financování na současném trhu s médii</vt:lpstr>
      <vt:lpstr>Velká Británie</vt:lpstr>
      <vt:lpstr>Dánsko</vt:lpstr>
      <vt:lpstr>Solidární poplatek jako řešení?</vt:lpstr>
      <vt:lpstr>jankovskak@psp.cz</vt:lpstr>
    </vt:vector>
  </TitlesOfParts>
  <Company>Parlament CR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Způsoby financování veřejnoprávních médií</dc:title>
  <dc:creator>Ing. Klára Jankovská</dc:creator>
  <cp:lastModifiedBy>PSPGuest</cp:lastModifiedBy>
  <cp:revision>32</cp:revision>
  <dcterms:created xsi:type="dcterms:W3CDTF">2022-09-29T08:43:23Z</dcterms:created>
  <dcterms:modified xsi:type="dcterms:W3CDTF">2022-10-05T09:21:52Z</dcterms:modified>
</cp:coreProperties>
</file>