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F2E4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70025"/>
          </a:xfrm>
        </p:spPr>
        <p:txBody>
          <a:bodyPr/>
          <a:lstStyle>
            <a:lvl1pPr>
              <a:defRPr b="1" cap="all" baseline="0">
                <a:solidFill>
                  <a:srgbClr val="9F2E4C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pic>
        <p:nvPicPr>
          <p:cNvPr id="7" name="Picture 2" descr="T:\_GRAFIKA\PIAF\UCESANI_PREZENTACE\FOTO\Obrázek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506" y="476672"/>
            <a:ext cx="2824988" cy="2117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6903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402409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4042792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10" name="Zástupný symbol pro obsah 2"/>
          <p:cNvSpPr>
            <a:spLocks noGrp="1"/>
          </p:cNvSpPr>
          <p:nvPr>
            <p:ph idx="10"/>
          </p:nvPr>
        </p:nvSpPr>
        <p:spPr>
          <a:xfrm>
            <a:off x="4788024" y="1988840"/>
            <a:ext cx="4033844" cy="453650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312926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0080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0"/>
          </p:nvPr>
        </p:nvSpPr>
        <p:spPr>
          <a:xfrm>
            <a:off x="467544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11"/>
          </p:nvPr>
        </p:nvSpPr>
        <p:spPr>
          <a:xfrm>
            <a:off x="4644008" y="2403426"/>
            <a:ext cx="4042792" cy="4176464"/>
          </a:xfrm>
        </p:spPr>
        <p:txBody>
          <a:bodyPr/>
          <a:lstStyle>
            <a:lvl1pPr>
              <a:buClr>
                <a:srgbClr val="9F2E4C"/>
              </a:buClr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231347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F2E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5194920" cy="4536504"/>
          </a:xfrm>
        </p:spPr>
        <p:txBody>
          <a:bodyPr/>
          <a:lstStyle>
            <a:lvl1pPr marL="0" indent="0">
              <a:buClr>
                <a:srgbClr val="9F2E4C"/>
              </a:buClr>
              <a:buNone/>
              <a:defRPr sz="2000"/>
            </a:lvl1pPr>
            <a:lvl2pPr marL="742950" indent="-285750">
              <a:buClr>
                <a:srgbClr val="9F2E4C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rgbClr val="9F2E4C"/>
              </a:buClr>
              <a:buFont typeface="Calibri" pitchFamily="34" charset="0"/>
              <a:buChar char="–"/>
              <a:defRPr sz="1500"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5796136" y="1700808"/>
            <a:ext cx="2952328" cy="28803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4563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4D09C-F1E8-454B-8299-EEC45311DD40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F3977-11E8-414D-912E-8C69D591F6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2132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obudelip.cz/cs/o-nas/program/resortni-program/" TargetMode="External"/><Relationship Id="rId2" Type="http://schemas.openxmlformats.org/officeDocument/2006/relationships/hyperlink" Target="http://www.cssd.cz/data/files/volebni_program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olby.kdu.cz/getmedia/0bb4631e-0fb2-478e-9d17-eaa3ffd840df/KDU-CSL---Volebni-program-2013-2017.pdf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/>
          <a:lstStyle/>
          <a:p>
            <a:r>
              <a:rPr lang="en-US" dirty="0"/>
              <a:t>REGULACE </a:t>
            </a:r>
            <a:r>
              <a:rPr lang="en-US" dirty="0" err="1"/>
              <a:t>ČESKÝCH</a:t>
            </a:r>
            <a:r>
              <a:rPr lang="en-US" dirty="0"/>
              <a:t> </a:t>
            </a:r>
            <a:r>
              <a:rPr lang="en-US" dirty="0" err="1" smtClean="0"/>
              <a:t>MÉDI</a:t>
            </a:r>
            <a:r>
              <a:rPr lang="cs-CZ" dirty="0"/>
              <a:t>í</a:t>
            </a:r>
            <a:r>
              <a:rPr lang="en-US" dirty="0" smtClean="0"/>
              <a:t> </a:t>
            </a:r>
            <a:r>
              <a:rPr lang="cs-CZ" dirty="0" smtClean="0"/>
              <a:t>II.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86615" y="560753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7544" y="5085184"/>
            <a:ext cx="82089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Mediální rady ČT a </a:t>
            </a:r>
            <a:r>
              <a:rPr lang="cs-CZ" sz="2800" b="1" dirty="0" err="1" smtClean="0">
                <a:solidFill>
                  <a:schemeClr val="bg1"/>
                </a:solidFill>
              </a:rPr>
              <a:t>ČRo</a:t>
            </a:r>
            <a:r>
              <a:rPr lang="cs-CZ" sz="28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Jsou zahraniční vzory řešením?</a:t>
            </a:r>
          </a:p>
          <a:p>
            <a:pPr algn="ctr"/>
            <a:endParaRPr lang="cs-CZ" sz="2800" b="1" dirty="0" smtClean="0">
              <a:solidFill>
                <a:schemeClr val="bg1"/>
              </a:solidFill>
            </a:endParaRPr>
          </a:p>
          <a:p>
            <a:pPr algn="ctr"/>
            <a:r>
              <a:rPr lang="cs-CZ" b="1" dirty="0" smtClean="0">
                <a:solidFill>
                  <a:schemeClr val="bg1"/>
                </a:solidFill>
              </a:rPr>
              <a:t>PhDr. Milan Šmíd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6" y="378904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9F2E4C"/>
                </a:solidFill>
              </a:rPr>
              <a:t>Panel 2. Kontrolní orgány médií</a:t>
            </a:r>
            <a:endParaRPr lang="cs-CZ" sz="2800" b="1" dirty="0">
              <a:solidFill>
                <a:srgbClr val="9F2E4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005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54868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Zástupci veřejnosti v médiích veřejné služby zemí EU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124744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Finsko – YLE</a:t>
            </a:r>
          </a:p>
          <a:p>
            <a:endParaRPr lang="cs-CZ" dirty="0" smtClean="0"/>
          </a:p>
          <a:p>
            <a:r>
              <a:rPr lang="cs-CZ" b="1" dirty="0" smtClean="0"/>
              <a:t>Správní rada</a:t>
            </a:r>
            <a:r>
              <a:rPr lang="cs-CZ" dirty="0" smtClean="0"/>
              <a:t> (</a:t>
            </a:r>
            <a:r>
              <a:rPr lang="cs-CZ" i="1" dirty="0" err="1" smtClean="0"/>
              <a:t>Administrative</a:t>
            </a:r>
            <a:r>
              <a:rPr lang="cs-CZ" i="1" dirty="0" smtClean="0"/>
              <a:t> </a:t>
            </a:r>
            <a:r>
              <a:rPr lang="cs-CZ" i="1" dirty="0" err="1" smtClean="0"/>
              <a:t>Council</a:t>
            </a:r>
            <a:r>
              <a:rPr lang="cs-CZ" i="1" dirty="0" smtClean="0"/>
              <a:t> - </a:t>
            </a:r>
            <a:r>
              <a:rPr lang="cs-CZ" i="1" dirty="0" err="1" smtClean="0"/>
              <a:t>hallintoneuvosto</a:t>
            </a:r>
            <a:r>
              <a:rPr lang="cs-CZ" dirty="0" smtClean="0"/>
              <a:t>), - 21 členů z řad poslanců, jmenuje parlament na své první schůzi po volbách, požadavek zákona na složení rady:  zástupci z oblasti vědy, umění, vzdělávání, obchodu a ekonomiky, jakož i reprezentanti různých sociálních a jazykových skupin. </a:t>
            </a:r>
          </a:p>
          <a:p>
            <a:endParaRPr lang="cs-CZ" dirty="0" smtClean="0"/>
          </a:p>
          <a:p>
            <a:r>
              <a:rPr lang="cs-CZ" b="1" dirty="0" smtClean="0"/>
              <a:t>Představenstvo </a:t>
            </a:r>
            <a:r>
              <a:rPr lang="cs-CZ" dirty="0" smtClean="0"/>
              <a:t>(</a:t>
            </a:r>
            <a:r>
              <a:rPr lang="cs-CZ" dirty="0" err="1" smtClean="0"/>
              <a:t>Board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Directors</a:t>
            </a:r>
            <a:r>
              <a:rPr lang="cs-CZ" dirty="0" smtClean="0"/>
              <a:t> - </a:t>
            </a:r>
            <a:r>
              <a:rPr lang="cs-CZ" i="1" dirty="0" err="1" smtClean="0"/>
              <a:t>hallitus</a:t>
            </a:r>
            <a:r>
              <a:rPr lang="cs-CZ" dirty="0" smtClean="0"/>
              <a:t>)  - 5-8 členů jmenováni Správní radou + 1 zaměstnanec YLE  (žurnalista), </a:t>
            </a:r>
          </a:p>
          <a:p>
            <a:r>
              <a:rPr lang="cs-CZ" dirty="0" smtClean="0"/>
              <a:t>Současné složení: 2 právníci, 2 vysokoškolští profesoři humanitního zaměření, 1 ekonom, 1 tlumočnice a 2 manažeři</a:t>
            </a:r>
          </a:p>
          <a:p>
            <a:endParaRPr lang="cs-CZ" b="1" dirty="0" smtClean="0"/>
          </a:p>
          <a:p>
            <a:r>
              <a:rPr lang="cs-CZ" b="1" dirty="0" smtClean="0"/>
              <a:t>Ředitel</a:t>
            </a:r>
            <a:r>
              <a:rPr lang="cs-CZ" dirty="0" smtClean="0"/>
              <a:t> se svým managementem. Jmenován a odvoláván Představenstvem</a:t>
            </a:r>
          </a:p>
          <a:p>
            <a:endParaRPr lang="cs-CZ" dirty="0" smtClean="0"/>
          </a:p>
          <a:p>
            <a:r>
              <a:rPr lang="cs-CZ" dirty="0" smtClean="0"/>
              <a:t>Speciální orgán se zástupci široké veřejnosti </a:t>
            </a:r>
            <a:r>
              <a:rPr lang="cs-CZ" dirty="0" smtClean="0">
                <a:solidFill>
                  <a:srgbClr val="FF0000"/>
                </a:solidFill>
              </a:rPr>
              <a:t>neexistuje</a:t>
            </a:r>
            <a:r>
              <a:rPr lang="cs-CZ" dirty="0" smtClean="0"/>
              <a:t>, nicméně YLE se řídí zásadami a respektuje rozhodování samoregulačního orgánu Rada pro média (</a:t>
            </a:r>
            <a:r>
              <a:rPr lang="cs-CZ" i="1" dirty="0" err="1" smtClean="0"/>
              <a:t>Juliksen</a:t>
            </a:r>
            <a:r>
              <a:rPr lang="cs-CZ" i="1" dirty="0" smtClean="0"/>
              <a:t> </a:t>
            </a:r>
            <a:r>
              <a:rPr lang="cs-CZ" i="1" dirty="0" err="1" smtClean="0"/>
              <a:t>sanan</a:t>
            </a:r>
            <a:r>
              <a:rPr lang="cs-CZ" i="1" dirty="0" smtClean="0"/>
              <a:t> neuvito</a:t>
            </a:r>
            <a:r>
              <a:rPr lang="cs-CZ" dirty="0" smtClean="0"/>
              <a:t>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Zástupci veřejnosti v médiích veřejné služby zemí EU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836712"/>
            <a:ext cx="8424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Nizozemsko - NPO (</a:t>
            </a:r>
            <a:r>
              <a:rPr lang="cs-CZ" i="1" dirty="0" err="1" smtClean="0">
                <a:solidFill>
                  <a:srgbClr val="0070C0"/>
                </a:solidFill>
              </a:rPr>
              <a:t>Stichting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Nederlandse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Publieke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Omroep</a:t>
            </a:r>
            <a:r>
              <a:rPr lang="cs-CZ" i="1" dirty="0" smtClean="0">
                <a:solidFill>
                  <a:srgbClr val="0070C0"/>
                </a:solidFill>
              </a:rPr>
              <a:t>)</a:t>
            </a:r>
          </a:p>
          <a:p>
            <a:endParaRPr lang="cs-CZ" dirty="0" smtClean="0"/>
          </a:p>
          <a:p>
            <a:r>
              <a:rPr lang="cs-CZ" b="1" dirty="0" smtClean="0"/>
              <a:t>Dozorčí rada NPO</a:t>
            </a:r>
            <a:r>
              <a:rPr lang="cs-CZ" dirty="0" smtClean="0"/>
              <a:t> (</a:t>
            </a:r>
            <a:r>
              <a:rPr lang="cs-CZ" i="1" dirty="0" err="1" smtClean="0"/>
              <a:t>raad</a:t>
            </a:r>
            <a:r>
              <a:rPr lang="cs-CZ" i="1" dirty="0" smtClean="0"/>
              <a:t> van </a:t>
            </a:r>
            <a:r>
              <a:rPr lang="cs-CZ" i="1" dirty="0" err="1" smtClean="0"/>
              <a:t>toezicht</a:t>
            </a:r>
            <a:r>
              <a:rPr lang="cs-CZ" dirty="0" smtClean="0"/>
              <a:t>) - 4 členové jmenování královským dekretem (navrhují NPO, NOS, NTR a kolegium vysílatelů)</a:t>
            </a:r>
          </a:p>
          <a:p>
            <a:endParaRPr lang="cs-CZ" dirty="0" smtClean="0"/>
          </a:p>
          <a:p>
            <a:r>
              <a:rPr lang="cs-CZ" b="1" dirty="0" smtClean="0"/>
              <a:t>Správní rada NPO </a:t>
            </a:r>
            <a:r>
              <a:rPr lang="cs-CZ" dirty="0" smtClean="0"/>
              <a:t>(</a:t>
            </a:r>
            <a:r>
              <a:rPr lang="cs-CZ" i="1" dirty="0" err="1" smtClean="0"/>
              <a:t>raad</a:t>
            </a:r>
            <a:r>
              <a:rPr lang="cs-CZ" i="1" dirty="0" smtClean="0"/>
              <a:t> van </a:t>
            </a:r>
            <a:r>
              <a:rPr lang="cs-CZ" i="1" dirty="0" err="1" smtClean="0"/>
              <a:t>bestuur</a:t>
            </a:r>
            <a:r>
              <a:rPr lang="cs-CZ" dirty="0" smtClean="0"/>
              <a:t>) - předseda + 2 členové - jmenováni dozorčí radou, předseda je </a:t>
            </a:r>
            <a:r>
              <a:rPr lang="cs-CZ" b="1" dirty="0" smtClean="0"/>
              <a:t>ředitelem </a:t>
            </a:r>
            <a:r>
              <a:rPr lang="cs-CZ" dirty="0" smtClean="0"/>
              <a:t>NPO</a:t>
            </a:r>
          </a:p>
          <a:p>
            <a:endParaRPr lang="cs-CZ" dirty="0" smtClean="0"/>
          </a:p>
          <a:p>
            <a:r>
              <a:rPr lang="cs-CZ" b="1" dirty="0" smtClean="0"/>
              <a:t>Kolegium </a:t>
            </a:r>
            <a:r>
              <a:rPr lang="cs-CZ" dirty="0" smtClean="0"/>
              <a:t>(</a:t>
            </a:r>
            <a:r>
              <a:rPr lang="cs-CZ" i="1" dirty="0" smtClean="0"/>
              <a:t>college van </a:t>
            </a:r>
            <a:r>
              <a:rPr lang="cs-CZ" i="1" dirty="0" err="1" smtClean="0"/>
              <a:t>omroepen</a:t>
            </a:r>
            <a:r>
              <a:rPr lang="cs-CZ" dirty="0" smtClean="0"/>
              <a:t>) - zástupci všech vysílatelů, kteří se podílejí na vysílání NPO (přes 20 vysílacích sdružení, z toho 9 velkých a 11 malých)</a:t>
            </a:r>
          </a:p>
          <a:p>
            <a:endParaRPr lang="cs-CZ" dirty="0" smtClean="0"/>
          </a:p>
          <a:p>
            <a:r>
              <a:rPr lang="cs-CZ" dirty="0" smtClean="0"/>
              <a:t>Největším vysílatelem je </a:t>
            </a:r>
            <a:r>
              <a:rPr lang="cs-CZ" b="1" dirty="0" smtClean="0">
                <a:solidFill>
                  <a:srgbClr val="0070C0"/>
                </a:solidFill>
              </a:rPr>
              <a:t>NOS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Nederlandse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Omroep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Stichting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(25 % vysílání, z toho 50% na 1. programu NPO - celostátní zpravodajství, publicistika, přenosy, události)</a:t>
            </a:r>
          </a:p>
          <a:p>
            <a:endParaRPr lang="cs-CZ" dirty="0" smtClean="0"/>
          </a:p>
          <a:p>
            <a:r>
              <a:rPr lang="cs-CZ" b="1" dirty="0" smtClean="0"/>
              <a:t>Dozorčí rada NOS</a:t>
            </a:r>
            <a:r>
              <a:rPr lang="cs-CZ" dirty="0" smtClean="0"/>
              <a:t> (</a:t>
            </a:r>
            <a:r>
              <a:rPr lang="cs-CZ" i="1" dirty="0" err="1" smtClean="0"/>
              <a:t>raad</a:t>
            </a:r>
            <a:r>
              <a:rPr lang="cs-CZ" i="1" dirty="0" smtClean="0"/>
              <a:t> van </a:t>
            </a:r>
            <a:r>
              <a:rPr lang="cs-CZ" i="1" dirty="0" err="1" smtClean="0"/>
              <a:t>toezicht</a:t>
            </a:r>
            <a:r>
              <a:rPr lang="cs-CZ" dirty="0" smtClean="0"/>
              <a:t>) - 5-7 členů jmenuje a odvolává ministr, předpoklady: manažerské zkušenosti a odborné znalosti mediální praxe</a:t>
            </a:r>
          </a:p>
          <a:p>
            <a:endParaRPr lang="cs-CZ" dirty="0" smtClean="0"/>
          </a:p>
          <a:p>
            <a:r>
              <a:rPr lang="cs-CZ" b="1" dirty="0" smtClean="0"/>
              <a:t>Vedení NOS </a:t>
            </a:r>
            <a:r>
              <a:rPr lang="cs-CZ" dirty="0" smtClean="0"/>
              <a:t>(</a:t>
            </a:r>
            <a:r>
              <a:rPr lang="cs-CZ" i="1" dirty="0" err="1" smtClean="0"/>
              <a:t>directie</a:t>
            </a:r>
            <a:r>
              <a:rPr lang="cs-CZ" dirty="0" smtClean="0"/>
              <a:t>)- nejvýše 3 lidé, jmenuje a odvolává Dozorčí rada (dnes 2 ředitelé)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Ombudsman</a:t>
            </a:r>
            <a:r>
              <a:rPr lang="cs-CZ" dirty="0" smtClean="0"/>
              <a:t> - (zřízen vedením dle stanov NOS) - 5 nezávislých osob z řad akademiků a poradenských firem -  řeší stížnosti (ombudsmany mají i jiná velká vysílací sdružení NPO)</a:t>
            </a:r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404664"/>
            <a:ext cx="784887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Shrnutí pravomocí orgánů, v nichž je bezprostředně zastoupena veřejnost</a:t>
            </a:r>
            <a:r>
              <a:rPr lang="cs-CZ" dirty="0" smtClean="0"/>
              <a:t>:</a:t>
            </a:r>
          </a:p>
          <a:p>
            <a:endParaRPr lang="cs-CZ" sz="1600" dirty="0" smtClean="0"/>
          </a:p>
          <a:p>
            <a:r>
              <a:rPr lang="cs-CZ" sz="1600" b="1" dirty="0" smtClean="0"/>
              <a:t>Německo</a:t>
            </a:r>
            <a:r>
              <a:rPr lang="cs-CZ" sz="1600" dirty="0" smtClean="0"/>
              <a:t> - </a:t>
            </a:r>
            <a:r>
              <a:rPr lang="cs-CZ" sz="1600" dirty="0" err="1" smtClean="0">
                <a:solidFill>
                  <a:srgbClr val="0070C0"/>
                </a:solidFill>
              </a:rPr>
              <a:t>Rundfunkrat</a:t>
            </a:r>
            <a:r>
              <a:rPr lang="cs-CZ" sz="1600" dirty="0" smtClean="0"/>
              <a:t> (27 až 77 členů, funkční období  4-6 let) - může ovlivňovat zásadní rozhodnutí, též jmenování a odvolání ředitele</a:t>
            </a:r>
          </a:p>
          <a:p>
            <a:endParaRPr lang="cs-CZ" sz="1600" dirty="0" smtClean="0"/>
          </a:p>
          <a:p>
            <a:r>
              <a:rPr lang="cs-CZ" sz="1600" b="1" dirty="0" smtClean="0"/>
              <a:t>Velká Británie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- Divácké rady </a:t>
            </a:r>
            <a:r>
              <a:rPr lang="cs-CZ" sz="1600" dirty="0" smtClean="0"/>
              <a:t>4x (11-13 členů, obměna příležitostná) - vydávají zprávy a doporučení, která musí projednat Trust</a:t>
            </a:r>
          </a:p>
          <a:p>
            <a:endParaRPr lang="cs-CZ" sz="1600" dirty="0" smtClean="0"/>
          </a:p>
          <a:p>
            <a:r>
              <a:rPr lang="cs-CZ" sz="1600" b="1" dirty="0" smtClean="0"/>
              <a:t>Francie</a:t>
            </a:r>
            <a:r>
              <a:rPr lang="cs-CZ" sz="1600" dirty="0" smtClean="0"/>
              <a:t> - </a:t>
            </a:r>
            <a:r>
              <a:rPr lang="cs-CZ" sz="1600" dirty="0" smtClean="0">
                <a:solidFill>
                  <a:srgbClr val="0070C0"/>
                </a:solidFill>
              </a:rPr>
              <a:t>Poradní programová rada </a:t>
            </a:r>
            <a:r>
              <a:rPr lang="cs-CZ" sz="1600" dirty="0" smtClean="0"/>
              <a:t>(24 členů pro jednu TV sezónu) - hodnotí program, podává náměty </a:t>
            </a:r>
            <a:r>
              <a:rPr lang="cs-CZ" sz="1600" smtClean="0"/>
              <a:t>a doporučení</a:t>
            </a:r>
            <a:r>
              <a:rPr lang="cs-CZ" sz="1600" dirty="0" smtClean="0"/>
              <a:t>, které vedení FT musí předložit parlamentu</a:t>
            </a:r>
          </a:p>
          <a:p>
            <a:endParaRPr lang="cs-CZ" sz="1600" dirty="0" smtClean="0"/>
          </a:p>
          <a:p>
            <a:r>
              <a:rPr lang="cs-CZ" sz="1600" b="1" dirty="0" smtClean="0"/>
              <a:t>Polsko</a:t>
            </a:r>
            <a:r>
              <a:rPr lang="cs-CZ" sz="1600" dirty="0" smtClean="0"/>
              <a:t> - </a:t>
            </a:r>
            <a:r>
              <a:rPr lang="cs-CZ" sz="1600" dirty="0" smtClean="0">
                <a:solidFill>
                  <a:srgbClr val="0070C0"/>
                </a:solidFill>
              </a:rPr>
              <a:t>Programová rada  </a:t>
            </a:r>
            <a:r>
              <a:rPr lang="cs-CZ" sz="1600" dirty="0" smtClean="0"/>
              <a:t>(15 lidí na 4 roky, z toho 10 dodá parlament) - hodnotí program, jeho usnesení musí projednat Dozorčí rada</a:t>
            </a:r>
          </a:p>
          <a:p>
            <a:endParaRPr lang="cs-CZ" sz="1600" dirty="0" smtClean="0"/>
          </a:p>
          <a:p>
            <a:r>
              <a:rPr lang="cs-CZ" sz="1600" b="1" dirty="0" smtClean="0"/>
              <a:t>Maďarsko</a:t>
            </a:r>
            <a:r>
              <a:rPr lang="cs-CZ" sz="1600" dirty="0" smtClean="0"/>
              <a:t> - </a:t>
            </a:r>
            <a:r>
              <a:rPr lang="cs-CZ" sz="1600" dirty="0" smtClean="0">
                <a:solidFill>
                  <a:srgbClr val="0070C0"/>
                </a:solidFill>
              </a:rPr>
              <a:t>Rada veřejné služby </a:t>
            </a:r>
            <a:r>
              <a:rPr lang="cs-CZ" sz="1600" dirty="0" smtClean="0"/>
              <a:t>(14 lidí na 3 roky jmenovitě institucemi) - hodnotí program, pokud neschválí zprávu ředitele, může podat návrh na jeho odvolání, ale konečné slovo má Kuratorium nadace</a:t>
            </a:r>
          </a:p>
          <a:p>
            <a:endParaRPr lang="cs-CZ" sz="1600" dirty="0" smtClean="0"/>
          </a:p>
          <a:p>
            <a:r>
              <a:rPr lang="cs-CZ" sz="1600" b="1" dirty="0" smtClean="0"/>
              <a:t>Rakousko</a:t>
            </a:r>
            <a:r>
              <a:rPr lang="cs-CZ" sz="1600" dirty="0" smtClean="0"/>
              <a:t> - </a:t>
            </a:r>
            <a:r>
              <a:rPr lang="cs-CZ" sz="1600" dirty="0" smtClean="0">
                <a:solidFill>
                  <a:srgbClr val="0070C0"/>
                </a:solidFill>
              </a:rPr>
              <a:t>Divácká rada </a:t>
            </a:r>
            <a:r>
              <a:rPr lang="cs-CZ" sz="1600" dirty="0" smtClean="0"/>
              <a:t>(31 lidí na 4 roky) - hodnotí program, vydává doporučení Nadační radě, na níž částečně (6 členů) participuje, schvaluje rozhodnutí o výši poplatku</a:t>
            </a:r>
          </a:p>
          <a:p>
            <a:endParaRPr lang="cs-CZ" sz="1600" dirty="0" smtClean="0"/>
          </a:p>
          <a:p>
            <a:r>
              <a:rPr lang="cs-CZ" sz="1600" b="1" dirty="0" smtClean="0"/>
              <a:t>Nizozemsko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- Ombudsman NOS </a:t>
            </a:r>
            <a:r>
              <a:rPr lang="cs-CZ" sz="1600" dirty="0" smtClean="0"/>
              <a:t>(5 lidí) - řeší stížnosti na vysílatele, jeho rozhodnutí závazná</a:t>
            </a:r>
          </a:p>
          <a:p>
            <a:endParaRPr lang="cs-CZ" sz="1600" dirty="0" smtClean="0"/>
          </a:p>
          <a:p>
            <a:r>
              <a:rPr lang="cs-CZ" sz="1600" b="1" dirty="0" smtClean="0"/>
              <a:t>Finsko</a:t>
            </a:r>
            <a:r>
              <a:rPr lang="cs-CZ" sz="1600" dirty="0" smtClean="0"/>
              <a:t> - veřejnost zastoupena pouze prostřednictvím poslanců ve Správní radě, připomínky lze směrovat pře žurnalistickou samoregulační Radu pro média</a:t>
            </a:r>
            <a:endParaRPr lang="cs-CZ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kompar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8588584" cy="482589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517803"/>
            <a:ext cx="784887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Závěrem</a:t>
            </a:r>
          </a:p>
          <a:p>
            <a:endParaRPr lang="cs-CZ" sz="2000" b="1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Zahraniční příklady mohou inspirovat, ale nelze je mechanicky přenášet.</a:t>
            </a:r>
          </a:p>
          <a:p>
            <a:endParaRPr lang="cs-CZ" sz="2000" dirty="0" smtClean="0"/>
          </a:p>
          <a:p>
            <a:r>
              <a:rPr lang="cs-CZ" sz="2000" dirty="0" smtClean="0"/>
              <a:t>Je třeba hledat vlastní řešení!</a:t>
            </a:r>
          </a:p>
          <a:p>
            <a:endParaRPr lang="cs-CZ" sz="2000" dirty="0" smtClean="0"/>
          </a:p>
          <a:p>
            <a:r>
              <a:rPr lang="cs-CZ" sz="2000" dirty="0" smtClean="0"/>
              <a:t>Řešení by měla být kolektivní, měla by se na něm podílet </a:t>
            </a:r>
          </a:p>
          <a:p>
            <a:r>
              <a:rPr lang="cs-CZ" sz="2000" dirty="0" smtClean="0"/>
              <a:t>- nejen vláda, tj. exekutiva, </a:t>
            </a:r>
          </a:p>
          <a:p>
            <a:pPr>
              <a:buFontTx/>
              <a:buChar char="-"/>
            </a:pPr>
            <a:r>
              <a:rPr lang="cs-CZ" sz="2000" dirty="0" smtClean="0"/>
              <a:t> ale také provozovatelé médií </a:t>
            </a:r>
          </a:p>
          <a:p>
            <a:pPr>
              <a:buFontTx/>
              <a:buChar char="-"/>
            </a:pPr>
            <a:r>
              <a:rPr lang="cs-CZ" sz="2000" dirty="0" smtClean="0"/>
              <a:t> s možnou participací profesních organizací a dalších zainteresovaných subjektů občanské společnosti, </a:t>
            </a:r>
          </a:p>
          <a:p>
            <a:r>
              <a:rPr lang="cs-CZ" sz="2000" dirty="0" smtClean="0"/>
              <a:t>tj. za účasti všech tzv. </a:t>
            </a:r>
            <a:r>
              <a:rPr lang="cs-CZ" sz="2000" dirty="0" err="1" smtClean="0"/>
              <a:t>stakeholders</a:t>
            </a:r>
            <a:r>
              <a:rPr lang="cs-CZ" sz="2000" dirty="0" smtClean="0"/>
              <a:t>  vysílání veřejné služby</a:t>
            </a:r>
          </a:p>
          <a:p>
            <a:endParaRPr lang="cs-CZ" sz="2000" dirty="0" smtClean="0"/>
          </a:p>
          <a:p>
            <a:r>
              <a:rPr lang="cs-CZ" i="1" dirty="0" smtClean="0"/>
              <a:t>Osobní poznámka pod čarou:	média veřejné služby zástupci </a:t>
            </a:r>
            <a:r>
              <a:rPr lang="cs-CZ" i="1" smtClean="0"/>
              <a:t>veřejnosti </a:t>
            </a:r>
            <a:r>
              <a:rPr lang="cs-CZ" i="1" smtClean="0"/>
              <a:t>nemají </a:t>
            </a:r>
            <a:r>
              <a:rPr lang="cs-CZ" i="1" dirty="0" smtClean="0"/>
              <a:t>bezprostředně  řídit, od toho jsou tu profesionálové, </a:t>
            </a:r>
          </a:p>
          <a:p>
            <a:r>
              <a:rPr lang="cs-CZ" i="1" dirty="0" smtClean="0"/>
              <a:t>což  neznamená, že by zástupci veřejnosti neměli mít možnost k práci těchto profesionálů se vyjadřovat!</a:t>
            </a:r>
          </a:p>
          <a:p>
            <a:endParaRPr lang="cs-CZ" sz="2000" dirty="0" smtClean="0"/>
          </a:p>
          <a:p>
            <a:pPr algn="ctr"/>
            <a:r>
              <a:rPr lang="cs-CZ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Děkuji za pozornost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827584" y="4365104"/>
            <a:ext cx="7704856" cy="0"/>
          </a:xfrm>
          <a:prstGeom prst="lin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548680"/>
            <a:ext cx="828092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Politici postavili před exekutivu a legislativu úkol:  </a:t>
            </a:r>
          </a:p>
          <a:p>
            <a:endParaRPr lang="cs-CZ" dirty="0" smtClean="0"/>
          </a:p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„odpolitizovat mediální rady“</a:t>
            </a:r>
          </a:p>
          <a:p>
            <a:endParaRPr lang="cs-CZ" dirty="0" smtClean="0"/>
          </a:p>
          <a:p>
            <a:r>
              <a:rPr lang="cs-CZ" dirty="0" smtClean="0"/>
              <a:t>Viz citace z volebních programů stran vládnoucí koalice: 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ČSSD</a:t>
            </a:r>
            <a:endParaRPr lang="cs-CZ" dirty="0" smtClean="0"/>
          </a:p>
          <a:p>
            <a:r>
              <a:rPr lang="cs-CZ" dirty="0" smtClean="0"/>
              <a:t>„Přijmeme zákon o veřejnoprávní instituci v kultuře, který odstraní nedostatky dnešních příspěvkových organizací, odpolitizuje je a zajistí jejich stabilní financování. (…) Novým zákonem o médiích zareagujeme na společenský a technický vývoj a do stávajícího mediálního prostředí zavedeme tzv. komunitní média.“</a:t>
            </a:r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ANO</a:t>
            </a:r>
            <a:endParaRPr lang="cs-CZ" dirty="0" smtClean="0"/>
          </a:p>
          <a:p>
            <a:r>
              <a:rPr lang="cs-CZ" dirty="0" smtClean="0"/>
              <a:t>„Odpolitizujeme jmenování ředitelů klíčových kulturních institucí a členů mediálních rad.“</a:t>
            </a:r>
          </a:p>
          <a:p>
            <a:endParaRPr lang="cs-CZ" dirty="0" smtClean="0"/>
          </a:p>
          <a:p>
            <a:r>
              <a:rPr lang="cs-CZ" dirty="0" smtClean="0">
                <a:hlinkClick r:id="rId4"/>
              </a:rPr>
              <a:t>KDU/ČSL</a:t>
            </a:r>
            <a:endParaRPr lang="cs-CZ" dirty="0" smtClean="0"/>
          </a:p>
          <a:p>
            <a:r>
              <a:rPr lang="cs-CZ" dirty="0" smtClean="0"/>
              <a:t>„Budeme usilovat o posílení vlivu veřejnosti na jmenování členů Rad ČT a ČR a jejich nezávislost. V tomto smyslu navrhneme novelizaci zákona o České televizi a Českém rozhlase a úpravu zákona o rozhlasovém a televizním vysílání.“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548680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Německý model:</a:t>
            </a:r>
          </a:p>
          <a:p>
            <a:endParaRPr lang="cs-CZ" dirty="0" smtClean="0"/>
          </a:p>
          <a:p>
            <a:r>
              <a:rPr lang="cs-CZ" b="1" dirty="0" smtClean="0"/>
              <a:t>Vysílací rada (</a:t>
            </a:r>
            <a:r>
              <a:rPr lang="cs-CZ" b="1" i="1" dirty="0" err="1" smtClean="0"/>
              <a:t>Rundfunkrat</a:t>
            </a:r>
            <a:r>
              <a:rPr lang="cs-CZ" b="1" dirty="0" smtClean="0"/>
              <a:t>) </a:t>
            </a:r>
            <a:r>
              <a:rPr lang="cs-CZ" dirty="0" smtClean="0"/>
              <a:t>– nástroj kontroly veřejnosti</a:t>
            </a:r>
          </a:p>
          <a:p>
            <a:pPr>
              <a:buFontTx/>
              <a:buChar char="-"/>
            </a:pPr>
            <a:r>
              <a:rPr lang="cs-CZ" dirty="0" smtClean="0"/>
              <a:t> složená z laiků/zástupců veřejnosti, reprezentující relevantní společenské skupiny</a:t>
            </a:r>
          </a:p>
          <a:p>
            <a:pPr>
              <a:buFontTx/>
              <a:buChar char="-"/>
            </a:pPr>
            <a:r>
              <a:rPr lang="cs-CZ" dirty="0" smtClean="0"/>
              <a:t> zajímá se o program, vydává podněty, schvaluje zásadní rozhodnutí (stanovy, kodex, rozpočty, jmenování ředitele, výroční zprávy)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Správní rada (</a:t>
            </a:r>
            <a:r>
              <a:rPr lang="cs-CZ" b="1" i="1" dirty="0" err="1" smtClean="0"/>
              <a:t>Verwaltungsrat</a:t>
            </a:r>
            <a:r>
              <a:rPr lang="cs-CZ" b="1" dirty="0" smtClean="0"/>
              <a:t>)</a:t>
            </a:r>
            <a:r>
              <a:rPr lang="cs-CZ" dirty="0" smtClean="0"/>
              <a:t> – nástroj kontroly ředitele</a:t>
            </a:r>
          </a:p>
          <a:p>
            <a:r>
              <a:rPr lang="cs-CZ" dirty="0" smtClean="0"/>
              <a:t>- složená z odborníků v dané oblasti (právo, média, ekonomika)</a:t>
            </a:r>
          </a:p>
          <a:p>
            <a:r>
              <a:rPr lang="cs-CZ" dirty="0" smtClean="0"/>
              <a:t>- je partnerem ředitele, dbá na správné hospodaření podniku, připravuje rozhodnutí, které v konečné fázi schválí vysílací rada, nevměšuje se do programového obsahu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Ředitel  (</a:t>
            </a:r>
            <a:r>
              <a:rPr lang="cs-CZ" b="1" i="1" dirty="0" smtClean="0"/>
              <a:t>Intendant</a:t>
            </a:r>
            <a:r>
              <a:rPr lang="cs-CZ" b="1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 nese odpovědnost za veškerý provoz organizace a tvorbu programu</a:t>
            </a:r>
          </a:p>
          <a:p>
            <a:pPr>
              <a:buFontTx/>
              <a:buChar char="-"/>
            </a:pPr>
            <a:r>
              <a:rPr lang="cs-CZ" dirty="0" smtClean="0"/>
              <a:t> ve své činnosti se řídí dokumenty, které stanovují úkoly veřejné služby (zákon, stanovy, kodex, případně dohoda specifikující úkoly nejbližšího období)</a:t>
            </a:r>
          </a:p>
          <a:p>
            <a:pPr>
              <a:buFontTx/>
              <a:buChar char="-"/>
            </a:pPr>
            <a:r>
              <a:rPr lang="cs-CZ" dirty="0" smtClean="0"/>
              <a:t> ze své činnosti skládá účty (výroční zprávy předkládané odpovědným grémiím)</a:t>
            </a:r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54868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Složení vysílací rady: </a:t>
            </a:r>
            <a:r>
              <a:rPr lang="cs-CZ" dirty="0" smtClean="0"/>
              <a:t>(příklady)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908720"/>
            <a:ext cx="417646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Bavorsko </a:t>
            </a:r>
            <a:r>
              <a:rPr lang="cs-CZ" sz="1400" b="1" dirty="0" err="1" smtClean="0"/>
              <a:t>Rundfunkrat</a:t>
            </a:r>
            <a:r>
              <a:rPr lang="cs-CZ" sz="1400" b="1" dirty="0" smtClean="0"/>
              <a:t> </a:t>
            </a:r>
          </a:p>
          <a:p>
            <a:r>
              <a:rPr lang="cs-CZ" sz="1400" dirty="0" smtClean="0"/>
              <a:t>47 členů, s funkčním obdobím pěti let:</a:t>
            </a:r>
          </a:p>
          <a:p>
            <a:r>
              <a:rPr lang="cs-CZ" sz="1400" dirty="0" smtClean="0"/>
              <a:t>12 zástupců zemského sněmu</a:t>
            </a:r>
          </a:p>
          <a:p>
            <a:r>
              <a:rPr lang="cs-CZ" sz="1400" dirty="0" smtClean="0"/>
              <a:t>1 zástupce zemské vlády;</a:t>
            </a:r>
          </a:p>
          <a:p>
            <a:r>
              <a:rPr lang="cs-CZ" sz="1400" dirty="0" smtClean="0"/>
              <a:t>3 zástupci církví – katolické, evangelické, židovských obcí;</a:t>
            </a:r>
          </a:p>
          <a:p>
            <a:r>
              <a:rPr lang="cs-CZ" sz="1400" dirty="0" smtClean="0"/>
              <a:t>4 zástupci  svazů - odbory, zemědělci, průmysl, řemeslníci;</a:t>
            </a:r>
          </a:p>
          <a:p>
            <a:r>
              <a:rPr lang="cs-CZ" sz="1400" dirty="0" smtClean="0"/>
              <a:t>3 zástupci  - Bavorské sněmy měst, okresů a obcí;</a:t>
            </a:r>
          </a:p>
          <a:p>
            <a:r>
              <a:rPr lang="cs-CZ" sz="1400" dirty="0" smtClean="0"/>
              <a:t>1 zástupce Svazu vyhnanců;</a:t>
            </a:r>
          </a:p>
          <a:p>
            <a:r>
              <a:rPr lang="cs-CZ" sz="1400" dirty="0" smtClean="0"/>
              <a:t>5 žen jmenovaných odbory, zemědělci, katolíky, evangelíky a sportovními svazy;</a:t>
            </a:r>
          </a:p>
          <a:p>
            <a:r>
              <a:rPr lang="cs-CZ" sz="1400" dirty="0" smtClean="0"/>
              <a:t>1 zástupce Bavorského Kruhu mládeže;</a:t>
            </a:r>
          </a:p>
          <a:p>
            <a:r>
              <a:rPr lang="cs-CZ" sz="1400" dirty="0" smtClean="0"/>
              <a:t>1zástupce Bavorského zemského sportovního svazu;</a:t>
            </a:r>
          </a:p>
          <a:p>
            <a:r>
              <a:rPr lang="cs-CZ" sz="1400" dirty="0" smtClean="0"/>
              <a:t>3 zástupci - organizace spisovatelů, hudebních skladatelů a hudebníků;</a:t>
            </a:r>
          </a:p>
          <a:p>
            <a:r>
              <a:rPr lang="cs-CZ" sz="1400" dirty="0" smtClean="0"/>
              <a:t>2 zástupci - státního divadla a divadelních svazů;</a:t>
            </a:r>
          </a:p>
          <a:p>
            <a:r>
              <a:rPr lang="cs-CZ" sz="1400" dirty="0" smtClean="0"/>
              <a:t>2 zástupci - svaz žurnalistů a svazu vydavatelů novin;</a:t>
            </a:r>
          </a:p>
          <a:p>
            <a:r>
              <a:rPr lang="cs-CZ" sz="1400" dirty="0" smtClean="0"/>
              <a:t>1 zástupce bavorských vysokých škol;</a:t>
            </a:r>
          </a:p>
          <a:p>
            <a:r>
              <a:rPr lang="cs-CZ" sz="1400" dirty="0" smtClean="0"/>
              <a:t>3 zástupci – učitelské svazy, rodičovská sdružení, vzdělávání dospělých;</a:t>
            </a:r>
          </a:p>
          <a:p>
            <a:r>
              <a:rPr lang="cs-CZ" sz="1400" dirty="0" smtClean="0"/>
              <a:t>1 zástupce Bavorského sněmu domoviny;</a:t>
            </a:r>
          </a:p>
          <a:p>
            <a:r>
              <a:rPr lang="cs-CZ" sz="1400" dirty="0" smtClean="0"/>
              <a:t>1 zástupce Svazů pro rodinu;</a:t>
            </a:r>
          </a:p>
          <a:p>
            <a:r>
              <a:rPr lang="cs-CZ" sz="1400" dirty="0" smtClean="0"/>
              <a:t>1 zástupce Sdružení bavorského průmyslu;</a:t>
            </a:r>
          </a:p>
          <a:p>
            <a:r>
              <a:rPr lang="cs-CZ" sz="1400" dirty="0" smtClean="0"/>
              <a:t>1 zástupce Svazu ochrany přírody v Bavorsku;</a:t>
            </a:r>
          </a:p>
          <a:p>
            <a:r>
              <a:rPr lang="cs-CZ" sz="1400" dirty="0" smtClean="0"/>
              <a:t>1 zástupce Svazu svobodných povolání</a:t>
            </a:r>
            <a:r>
              <a:rPr lang="cs-CZ" dirty="0" smtClean="0"/>
              <a:t>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99992" y="980728"/>
            <a:ext cx="446449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Česká verze </a:t>
            </a:r>
          </a:p>
          <a:p>
            <a:r>
              <a:rPr lang="cs-CZ" sz="1400" dirty="0" smtClean="0"/>
              <a:t>25-27 členů, s funkčním obdobím šesti let, po jednom zástupci jmenují:</a:t>
            </a:r>
          </a:p>
          <a:p>
            <a:endParaRPr lang="cs-CZ" sz="1400" dirty="0" smtClean="0"/>
          </a:p>
          <a:p>
            <a:r>
              <a:rPr lang="cs-CZ" sz="1400" dirty="0" smtClean="0"/>
              <a:t>Akademie věd ČR</a:t>
            </a:r>
          </a:p>
          <a:p>
            <a:r>
              <a:rPr lang="cs-CZ" sz="1400" dirty="0" smtClean="0"/>
              <a:t>Asociace krajů ČR</a:t>
            </a:r>
          </a:p>
          <a:p>
            <a:r>
              <a:rPr lang="cs-CZ" sz="1400" dirty="0" smtClean="0"/>
              <a:t>Svaz měst a obcí ČR</a:t>
            </a:r>
          </a:p>
          <a:p>
            <a:r>
              <a:rPr lang="cs-CZ" sz="1400" dirty="0" smtClean="0"/>
              <a:t>Rada vysokých škol</a:t>
            </a:r>
          </a:p>
          <a:p>
            <a:r>
              <a:rPr lang="cs-CZ" sz="1400" dirty="0" smtClean="0"/>
              <a:t>Českomoravská konfederace odborových svazů</a:t>
            </a:r>
          </a:p>
          <a:p>
            <a:r>
              <a:rPr lang="cs-CZ" sz="1400" dirty="0" smtClean="0"/>
              <a:t>Syndikát novinářů ČR</a:t>
            </a:r>
          </a:p>
          <a:p>
            <a:r>
              <a:rPr lang="cs-CZ" sz="1400" dirty="0" smtClean="0"/>
              <a:t>Česká unie sportu</a:t>
            </a:r>
          </a:p>
          <a:p>
            <a:r>
              <a:rPr lang="cs-CZ" sz="1400" dirty="0" smtClean="0"/>
              <a:t>Národní rada osob se zdravotním postižením</a:t>
            </a:r>
          </a:p>
          <a:p>
            <a:r>
              <a:rPr lang="cs-CZ" sz="1400" dirty="0" smtClean="0"/>
              <a:t>Česká ženská lobby</a:t>
            </a:r>
          </a:p>
          <a:p>
            <a:r>
              <a:rPr lang="cs-CZ" sz="1400" dirty="0" smtClean="0"/>
              <a:t>Český helsinský výbor</a:t>
            </a:r>
          </a:p>
          <a:p>
            <a:r>
              <a:rPr lang="cs-CZ" sz="1400" dirty="0" smtClean="0"/>
              <a:t>Svaz průmyslu a dopravy</a:t>
            </a:r>
          </a:p>
          <a:p>
            <a:r>
              <a:rPr lang="cs-CZ" sz="1400" dirty="0" smtClean="0"/>
              <a:t>Asociace producentů v audiovizi</a:t>
            </a:r>
          </a:p>
          <a:p>
            <a:r>
              <a:rPr lang="cs-CZ" sz="1400" dirty="0" smtClean="0"/>
              <a:t>Český filmový a televizní svaz FITES</a:t>
            </a:r>
          </a:p>
          <a:p>
            <a:r>
              <a:rPr lang="cs-CZ" sz="1400" dirty="0" smtClean="0"/>
              <a:t>Ekumenická rada církví</a:t>
            </a:r>
          </a:p>
          <a:p>
            <a:r>
              <a:rPr lang="cs-CZ" sz="1400" dirty="0" smtClean="0"/>
              <a:t>Církev římskokatolická</a:t>
            </a:r>
          </a:p>
          <a:p>
            <a:r>
              <a:rPr lang="cs-CZ" sz="1400" dirty="0" smtClean="0"/>
              <a:t>Asociace profesionálních divadel</a:t>
            </a:r>
          </a:p>
          <a:p>
            <a:r>
              <a:rPr lang="cs-CZ" sz="1400" dirty="0" smtClean="0"/>
              <a:t>Veřejný ochránce práv</a:t>
            </a:r>
          </a:p>
          <a:p>
            <a:r>
              <a:rPr lang="cs-CZ" sz="1400" dirty="0" smtClean="0"/>
              <a:t>Zelený kruh</a:t>
            </a:r>
          </a:p>
          <a:p>
            <a:r>
              <a:rPr lang="cs-CZ" sz="1400" dirty="0" smtClean="0"/>
              <a:t>Unie orchestrálních hudebníků</a:t>
            </a:r>
          </a:p>
          <a:p>
            <a:r>
              <a:rPr lang="cs-CZ" sz="1400" dirty="0" smtClean="0"/>
              <a:t>Rada seniorů </a:t>
            </a:r>
          </a:p>
          <a:p>
            <a:r>
              <a:rPr lang="cs-CZ" sz="1400" dirty="0" smtClean="0"/>
              <a:t>+ 5-7 zástupců parlamentních stran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54868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Zástupci veřejnosti v médiích veřejné služby zemí EU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124744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Velká Británie - BBC</a:t>
            </a:r>
          </a:p>
          <a:p>
            <a:endParaRPr lang="cs-CZ" dirty="0" smtClean="0"/>
          </a:p>
          <a:p>
            <a:r>
              <a:rPr lang="cs-CZ" b="1" dirty="0" smtClean="0"/>
              <a:t>Trust BBC</a:t>
            </a:r>
            <a:r>
              <a:rPr lang="cs-CZ" dirty="0" smtClean="0"/>
              <a:t> - 12 členů - jmenuje královna/vláda, činnost na plný úvazek</a:t>
            </a:r>
          </a:p>
          <a:p>
            <a:endParaRPr lang="cs-CZ" dirty="0" smtClean="0"/>
          </a:p>
          <a:p>
            <a:r>
              <a:rPr lang="cs-CZ" b="1" dirty="0" smtClean="0"/>
              <a:t>Výkonná rada</a:t>
            </a:r>
            <a:r>
              <a:rPr lang="cs-CZ" dirty="0" smtClean="0"/>
              <a:t> - sestavuje BBC, není určen počet, ale nejméně třetina musí být osobnosti mimo BBC, schválené Trustem </a:t>
            </a:r>
          </a:p>
          <a:p>
            <a:endParaRPr lang="cs-CZ" dirty="0" smtClean="0"/>
          </a:p>
          <a:p>
            <a:r>
              <a:rPr lang="cs-CZ" b="1" dirty="0" smtClean="0"/>
              <a:t>Ředitel BBC</a:t>
            </a:r>
            <a:r>
              <a:rPr lang="cs-CZ" dirty="0" smtClean="0"/>
              <a:t> je členem a předsedou výkonné rady - jmenuje Trust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Divácké rady </a:t>
            </a:r>
            <a:r>
              <a:rPr lang="cs-CZ" dirty="0" smtClean="0"/>
              <a:t>(</a:t>
            </a:r>
            <a:r>
              <a:rPr lang="cs-CZ" i="1" dirty="0" smtClean="0"/>
              <a:t>Audience </a:t>
            </a:r>
            <a:r>
              <a:rPr lang="cs-CZ" dirty="0" err="1" smtClean="0"/>
              <a:t>Councils</a:t>
            </a:r>
            <a:r>
              <a:rPr lang="cs-CZ" dirty="0" smtClean="0"/>
              <a:t>) - poradní orgán Trustu, čtyři rady po 11-13 členech (Anglie, Skotsko, Wales, severní Irsko), </a:t>
            </a:r>
          </a:p>
          <a:p>
            <a:r>
              <a:rPr lang="cs-CZ" dirty="0" smtClean="0"/>
              <a:t>výběr probíhá na základě výzvy, může se přihlásit každý, který se domnívá, že má kompetenci, je zkoumána jeho kvalifikace a vhodnost pro tuto dobrovolnou činnost, důležitá znalost a reprezentace komunit, vybírá Trust a jeho úřednický aparát (Trustu slouží přes 60 zaměstnanců)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54868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Zástupci veřejnosti v médiích veřejné služby zemí EU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980728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Francie – France </a:t>
            </a:r>
            <a:r>
              <a:rPr lang="cs-CZ" b="1" dirty="0" err="1" smtClean="0">
                <a:solidFill>
                  <a:srgbClr val="0070C0"/>
                </a:solidFill>
              </a:rPr>
              <a:t>Télévision</a:t>
            </a:r>
            <a:endParaRPr lang="cs-CZ" b="1" dirty="0" smtClean="0">
              <a:solidFill>
                <a:srgbClr val="0070C0"/>
              </a:solidFill>
            </a:endParaRPr>
          </a:p>
          <a:p>
            <a:endParaRPr lang="cs-CZ" dirty="0" smtClean="0"/>
          </a:p>
          <a:p>
            <a:r>
              <a:rPr lang="cs-CZ" b="1" dirty="0" smtClean="0"/>
              <a:t>Ředitel </a:t>
            </a:r>
            <a:r>
              <a:rPr lang="cs-CZ" dirty="0" smtClean="0"/>
              <a:t>- jmenován regulátorem CSA (členové CSA jmenováni ze tří zdrojů - dolní, horní komora parlamentu, prezident)</a:t>
            </a:r>
          </a:p>
          <a:p>
            <a:endParaRPr lang="cs-CZ" dirty="0" smtClean="0"/>
          </a:p>
          <a:p>
            <a:r>
              <a:rPr lang="cs-CZ" b="1" dirty="0" smtClean="0"/>
              <a:t>Správní rada </a:t>
            </a:r>
            <a:r>
              <a:rPr lang="cs-CZ" dirty="0" smtClean="0"/>
              <a:t>- 14 členů jmenovaných ze čtyř zdrojů:</a:t>
            </a:r>
          </a:p>
          <a:p>
            <a:pPr>
              <a:buFontTx/>
              <a:buChar char="-"/>
            </a:pPr>
            <a:r>
              <a:rPr lang="cs-CZ" dirty="0" smtClean="0"/>
              <a:t> 2 zástupci obou komor parlamentu</a:t>
            </a:r>
          </a:p>
          <a:p>
            <a:pPr>
              <a:buFontTx/>
              <a:buChar char="-"/>
            </a:pPr>
            <a:r>
              <a:rPr lang="cs-CZ" dirty="0" smtClean="0"/>
              <a:t> 5 zástupců státu (exekutiva: finance, kultura, hospodářství, Státní rada)</a:t>
            </a:r>
          </a:p>
          <a:p>
            <a:r>
              <a:rPr lang="cs-CZ" dirty="0" smtClean="0"/>
              <a:t>- 5 nezávislých osobností jmenovaných regulátorem CSA s mediální kvalifikací</a:t>
            </a:r>
          </a:p>
          <a:p>
            <a:r>
              <a:rPr lang="cs-CZ" dirty="0" smtClean="0"/>
              <a:t>- 2 zástupci z řad zaměstnanců</a:t>
            </a:r>
          </a:p>
          <a:p>
            <a:endParaRPr lang="cs-CZ" dirty="0" smtClean="0"/>
          </a:p>
          <a:p>
            <a:r>
              <a:rPr lang="cs-CZ" b="1" dirty="0" smtClean="0"/>
              <a:t>Výkonný výbor</a:t>
            </a:r>
            <a:r>
              <a:rPr lang="cs-CZ" dirty="0" smtClean="0"/>
              <a:t> - 19 členů managementu FT (složení nepřímo ovlivňuje Správní rada tím, jak jmenuje pracovníky do vedoucích funkcí)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Poradní programová rada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- 24 vybraných jedinců reprezentujících, sociální, profesní, etnické věkové a </a:t>
            </a:r>
            <a:r>
              <a:rPr lang="cs-CZ" dirty="0" err="1" smtClean="0"/>
              <a:t>genderové</a:t>
            </a:r>
            <a:r>
              <a:rPr lang="cs-CZ" dirty="0" smtClean="0"/>
              <a:t> složení diváků </a:t>
            </a:r>
          </a:p>
          <a:p>
            <a:r>
              <a:rPr lang="cs-CZ" sz="1600" dirty="0" smtClean="0"/>
              <a:t>výběr: FT organizuje Klub diváků FT, kteří jsou registrování na internetu. 1x ročně FT osloví 100 tisíc členů klubu, náhodně vybraných. Ten, kdo zodpoví 40 otázek a přiloží motivační dopis, dostane se do výběru, který provádějí oddělení FT spolu s externisty</a:t>
            </a:r>
          </a:p>
          <a:p>
            <a:r>
              <a:rPr lang="cs-CZ" sz="1600" dirty="0" smtClean="0"/>
              <a:t>funkční období - jedna TV sezóna - od podzimu do léta</a:t>
            </a:r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54868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Zástupci veřejnosti v médiích veřejné služby zemí EU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980728"/>
            <a:ext cx="8208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Polsko  - </a:t>
            </a:r>
            <a:r>
              <a:rPr lang="cs-CZ" b="1" dirty="0" err="1" smtClean="0">
                <a:solidFill>
                  <a:srgbClr val="0070C0"/>
                </a:solidFill>
              </a:rPr>
              <a:t>Telewizja</a:t>
            </a:r>
            <a:r>
              <a:rPr lang="cs-CZ" b="1" dirty="0" smtClean="0">
                <a:solidFill>
                  <a:srgbClr val="0070C0"/>
                </a:solidFill>
              </a:rPr>
              <a:t> Polska</a:t>
            </a:r>
          </a:p>
          <a:p>
            <a:endParaRPr lang="cs-CZ" dirty="0" smtClean="0"/>
          </a:p>
          <a:p>
            <a:r>
              <a:rPr lang="cs-CZ" b="1" dirty="0" smtClean="0"/>
              <a:t>Správní rada</a:t>
            </a:r>
            <a:r>
              <a:rPr lang="cs-CZ" dirty="0" smtClean="0"/>
              <a:t> (</a:t>
            </a:r>
            <a:r>
              <a:rPr lang="cs-CZ" i="1" dirty="0" err="1" smtClean="0"/>
              <a:t>zarząd</a:t>
            </a:r>
            <a:r>
              <a:rPr lang="cs-CZ" i="1" dirty="0" smtClean="0"/>
              <a:t> </a:t>
            </a:r>
            <a:r>
              <a:rPr lang="cs-CZ" i="1" dirty="0" err="1" smtClean="0"/>
              <a:t>spółki</a:t>
            </a:r>
            <a:r>
              <a:rPr lang="cs-CZ" dirty="0" smtClean="0"/>
              <a:t>) - 1-3 členové jmenovaní na dobu čtyř let - vybírá regulátor Národní rada pro rozhlas a televizi (</a:t>
            </a:r>
            <a:r>
              <a:rPr lang="cs-CZ" dirty="0" err="1" smtClean="0"/>
              <a:t>KRRiT</a:t>
            </a:r>
            <a:r>
              <a:rPr lang="cs-CZ" dirty="0" smtClean="0"/>
              <a:t> = 5 členů ze tří zdrojů - dolní a horní komora parlamentu a prezident)</a:t>
            </a:r>
          </a:p>
          <a:p>
            <a:endParaRPr lang="cs-CZ" dirty="0" smtClean="0"/>
          </a:p>
          <a:p>
            <a:r>
              <a:rPr lang="cs-CZ" b="1" dirty="0" smtClean="0"/>
              <a:t>Ředitel </a:t>
            </a:r>
            <a:r>
              <a:rPr lang="cs-CZ" dirty="0" smtClean="0"/>
              <a:t>je členem a předsedou Správní rady, jmenuje ho </a:t>
            </a:r>
            <a:r>
              <a:rPr lang="cs-CZ" dirty="0" err="1" smtClean="0"/>
              <a:t>KRRiT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Dozorčí rada</a:t>
            </a:r>
            <a:r>
              <a:rPr lang="cs-CZ" dirty="0" smtClean="0"/>
              <a:t> (</a:t>
            </a:r>
            <a:r>
              <a:rPr lang="cs-CZ" i="1" dirty="0" smtClean="0"/>
              <a:t>rada </a:t>
            </a:r>
            <a:r>
              <a:rPr lang="cs-CZ" i="1" dirty="0" err="1" smtClean="0"/>
              <a:t>nadzorcza</a:t>
            </a:r>
            <a:r>
              <a:rPr lang="cs-CZ" dirty="0" smtClean="0"/>
              <a:t>) 7 členů. Pět vybírá </a:t>
            </a:r>
            <a:r>
              <a:rPr lang="cs-CZ" dirty="0" err="1" smtClean="0"/>
              <a:t>KRRiT</a:t>
            </a:r>
            <a:r>
              <a:rPr lang="cs-CZ" dirty="0" smtClean="0"/>
              <a:t> z veřejné soutěže kandidátů, kteří mají odborné znalosti v oblasti práva, financí, kultury a médií s vysokoškolským vzděláním. Jednoho člena dozorčí rady jmenuje ministr kultury a jeden člen dozorčí rady zastupuje ministerstvo financí.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Programová rada</a:t>
            </a:r>
            <a:r>
              <a:rPr lang="cs-CZ" dirty="0" smtClean="0"/>
              <a:t> - 15 členů jmenovaných </a:t>
            </a:r>
            <a:r>
              <a:rPr lang="cs-CZ" dirty="0" err="1" smtClean="0"/>
              <a:t>KRRiT</a:t>
            </a:r>
            <a:r>
              <a:rPr lang="cs-CZ" dirty="0" smtClean="0"/>
              <a:t> na období čtyř let, z nichž deset členů reprezentuje parlamentní uskupení, a zbylých pět členů je jmenováno z osobností, které se mohou prokázat úspěchy a zkušenostmi z oblasti kultury a médií (vybírá na základě konkurzu </a:t>
            </a:r>
            <a:r>
              <a:rPr lang="cs-CZ" dirty="0" err="1" smtClean="0"/>
              <a:t>KRRiT</a:t>
            </a:r>
            <a:r>
              <a:rPr lang="cs-CZ" dirty="0" smtClean="0"/>
              <a:t>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33265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Zástupci veřejnosti v médiích veřejné služby zemí EU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764704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Maďarsko  - jedna nadace zastřešuje MTV, MR, DUNA, MTI</a:t>
            </a:r>
            <a:r>
              <a:rPr lang="cs-CZ" dirty="0" smtClean="0">
                <a:solidFill>
                  <a:srgbClr val="0070C0"/>
                </a:solidFill>
              </a:rPr>
              <a:t>  - </a:t>
            </a:r>
            <a:r>
              <a:rPr lang="cs-CZ" dirty="0" smtClean="0"/>
              <a:t>v jejím čele je</a:t>
            </a:r>
            <a:endParaRPr lang="cs-CZ" b="1" dirty="0" smtClean="0"/>
          </a:p>
          <a:p>
            <a:endParaRPr lang="cs-CZ" dirty="0" smtClean="0"/>
          </a:p>
          <a:p>
            <a:r>
              <a:rPr lang="cs-CZ" b="1" dirty="0" smtClean="0"/>
              <a:t>Kuratorium </a:t>
            </a:r>
            <a:r>
              <a:rPr lang="cs-CZ" dirty="0" smtClean="0"/>
              <a:t>- 7 členů – jmenování: Mediální rada (</a:t>
            </a:r>
            <a:r>
              <a:rPr lang="cs-CZ" i="1" dirty="0" smtClean="0"/>
              <a:t>pětičlenný regulátor všech médií jehož předsedu nominuje premiér, po dvou členech pak parlamentní koalice a </a:t>
            </a:r>
            <a:r>
              <a:rPr lang="cs-CZ" i="1" dirty="0" err="1" smtClean="0"/>
              <a:t>a</a:t>
            </a:r>
            <a:r>
              <a:rPr lang="cs-CZ" i="1" dirty="0" smtClean="0"/>
              <a:t> opozice</a:t>
            </a:r>
            <a:r>
              <a:rPr lang="cs-CZ" dirty="0" smtClean="0"/>
              <a:t>) jmenuje předsedu, zbylých šest členů volí parlament (3 koalice/3 opozice)</a:t>
            </a:r>
          </a:p>
          <a:p>
            <a:endParaRPr lang="cs-CZ" dirty="0" smtClean="0"/>
          </a:p>
          <a:p>
            <a:r>
              <a:rPr lang="cs-CZ" b="1" dirty="0" smtClean="0"/>
              <a:t>Dozorčí rada</a:t>
            </a:r>
            <a:r>
              <a:rPr lang="cs-CZ" dirty="0" smtClean="0"/>
              <a:t> - 5 členů, jmenuje Kuratorium, právo kontroly hospodaření</a:t>
            </a:r>
          </a:p>
          <a:p>
            <a:endParaRPr lang="cs-CZ" dirty="0" smtClean="0"/>
          </a:p>
          <a:p>
            <a:r>
              <a:rPr lang="cs-CZ" b="1" dirty="0" smtClean="0"/>
              <a:t>Ředitel</a:t>
            </a:r>
            <a:r>
              <a:rPr lang="cs-CZ" dirty="0" smtClean="0"/>
              <a:t> - jmenovaný a odvolávaný Kuratoriem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Rada veřejné služby </a:t>
            </a:r>
            <a:r>
              <a:rPr lang="cs-CZ" dirty="0" smtClean="0"/>
              <a:t>- 14 členů na dobu tří let. Složení zástupců: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3861048"/>
            <a:ext cx="38164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1. Maďarská akademie věd, </a:t>
            </a:r>
          </a:p>
          <a:p>
            <a:r>
              <a:rPr lang="cs-CZ" sz="1400" dirty="0" smtClean="0"/>
              <a:t>2. Maďarská katolická církev, </a:t>
            </a:r>
          </a:p>
          <a:p>
            <a:r>
              <a:rPr lang="cs-CZ" sz="1400" dirty="0" smtClean="0"/>
              <a:t>3. Maďarská reformovaná církev, </a:t>
            </a:r>
          </a:p>
          <a:p>
            <a:r>
              <a:rPr lang="cs-CZ" sz="1400" dirty="0" smtClean="0"/>
              <a:t>4. Maďarská evangelická církev, </a:t>
            </a:r>
          </a:p>
          <a:p>
            <a:r>
              <a:rPr lang="cs-CZ" sz="1400" dirty="0" smtClean="0"/>
              <a:t>5. Aliance židovských obcí v Maďarsku, </a:t>
            </a:r>
          </a:p>
          <a:p>
            <a:r>
              <a:rPr lang="cs-CZ" sz="1400" dirty="0" smtClean="0"/>
              <a:t>6. maďarský Olympijský výbor, </a:t>
            </a:r>
          </a:p>
          <a:p>
            <a:r>
              <a:rPr lang="cs-CZ" sz="1400" dirty="0" smtClean="0"/>
              <a:t>7. Konference rektorů vysokých škol, </a:t>
            </a:r>
          </a:p>
          <a:p>
            <a:r>
              <a:rPr lang="cs-CZ" sz="1400" dirty="0" smtClean="0"/>
              <a:t>8. obchodní a průmyslová komora, </a:t>
            </a:r>
          </a:p>
          <a:p>
            <a:r>
              <a:rPr lang="cs-CZ" sz="1400" dirty="0" smtClean="0"/>
              <a:t>9. sdružení a organizace místní správy, </a:t>
            </a:r>
          </a:p>
          <a:p>
            <a:r>
              <a:rPr lang="cs-CZ" sz="1400" dirty="0" smtClean="0"/>
              <a:t>10. celostátní organizace národnostních a etnických menšin v Maďarsku, </a:t>
            </a:r>
          </a:p>
          <a:p>
            <a:r>
              <a:rPr lang="cs-CZ" sz="1400" dirty="0" smtClean="0"/>
              <a:t>11. maďarské kulturní organizace registrované v sousedních zemích, </a:t>
            </a:r>
          </a:p>
          <a:p>
            <a:endParaRPr lang="cs-CZ" sz="1400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067944" y="3861048"/>
            <a:ext cx="475252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12. sdružení hájící zájmy rodin s celostátním rozsahem činnosti, </a:t>
            </a:r>
          </a:p>
          <a:p>
            <a:r>
              <a:rPr lang="cs-CZ" sz="1400" dirty="0" smtClean="0"/>
              <a:t>13. sdružení zastupující zájmy zdravotně postižených osob s celostátním rozsahem činnosti, </a:t>
            </a:r>
          </a:p>
          <a:p>
            <a:r>
              <a:rPr lang="cs-CZ" sz="1400" dirty="0" smtClean="0"/>
              <a:t>14. profesní organizace aktivně působící v oblasti literatury, divadla, filmu, divadelního umění, hudby, tance, výtvarného nebo užitého umění.</a:t>
            </a:r>
          </a:p>
          <a:p>
            <a:endParaRPr lang="cs-CZ" sz="1400" dirty="0" smtClean="0"/>
          </a:p>
          <a:p>
            <a:r>
              <a:rPr lang="cs-CZ" sz="1600" dirty="0" smtClean="0"/>
              <a:t>Výběr zástupců plně záleží na dohodě vyjmenovaných institucí. Pokud je jich více a nejsou schopny se dohodnout na jednom zástupci, dojde k losování z těch organizací, které odpovídají požadavkům zákona (aktivní celostátní působení)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33265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Zástupci veřejnosti v médiích veřejné služby zemí EU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764704"/>
            <a:ext cx="820891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Rakousko - ORF</a:t>
            </a:r>
            <a:r>
              <a:rPr lang="cs-CZ" dirty="0" smtClean="0"/>
              <a:t> - nadace veřejného práva (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Stiftung</a:t>
            </a:r>
            <a:r>
              <a:rPr lang="cs-CZ" dirty="0" smtClean="0"/>
              <a:t>), kterou řídí</a:t>
            </a:r>
          </a:p>
          <a:p>
            <a:endParaRPr lang="cs-CZ" dirty="0" smtClean="0"/>
          </a:p>
          <a:p>
            <a:r>
              <a:rPr lang="cs-CZ" b="1" dirty="0" smtClean="0"/>
              <a:t>Nadační rada </a:t>
            </a:r>
            <a:r>
              <a:rPr lang="cs-CZ" dirty="0" smtClean="0"/>
              <a:t>(</a:t>
            </a:r>
            <a:r>
              <a:rPr lang="cs-CZ" i="1" dirty="0" err="1" smtClean="0"/>
              <a:t>Stiftungsrat</a:t>
            </a:r>
            <a:r>
              <a:rPr lang="cs-CZ" i="1" dirty="0" smtClean="0"/>
              <a:t>)</a:t>
            </a:r>
            <a:r>
              <a:rPr lang="cs-CZ" dirty="0" smtClean="0"/>
              <a:t> - 35 členů jmenováno z pěti zdrojů</a:t>
            </a:r>
          </a:p>
          <a:p>
            <a:r>
              <a:rPr lang="cs-CZ" sz="1600" dirty="0" smtClean="0"/>
              <a:t>- parlament 6 členů na základě poměrného zastoupení v dolní komoře, každá frakce aspoň jednoho člena</a:t>
            </a:r>
          </a:p>
          <a:p>
            <a:r>
              <a:rPr lang="cs-CZ" sz="1600" dirty="0" smtClean="0"/>
              <a:t>- spolkové země 9 členů na základě územního rozdělení po jedno členu</a:t>
            </a:r>
          </a:p>
          <a:p>
            <a:r>
              <a:rPr lang="cs-CZ" sz="1600" dirty="0" smtClean="0"/>
              <a:t>- spolková vláda 9 členů</a:t>
            </a:r>
          </a:p>
          <a:p>
            <a:r>
              <a:rPr lang="cs-CZ" sz="1600" dirty="0" smtClean="0"/>
              <a:t>- Divácká rada 6 členů</a:t>
            </a:r>
          </a:p>
          <a:p>
            <a:r>
              <a:rPr lang="cs-CZ" sz="1600" dirty="0" smtClean="0"/>
              <a:t>- Podniková rada ORF 5 členů </a:t>
            </a:r>
          </a:p>
          <a:p>
            <a:r>
              <a:rPr lang="cs-CZ" b="1" dirty="0" smtClean="0"/>
              <a:t>Generální ředitel</a:t>
            </a:r>
            <a:r>
              <a:rPr lang="cs-CZ" dirty="0" smtClean="0"/>
              <a:t> (</a:t>
            </a:r>
            <a:r>
              <a:rPr lang="cs-CZ" i="1" dirty="0" err="1" smtClean="0"/>
              <a:t>Generaldirektor</a:t>
            </a:r>
            <a:r>
              <a:rPr lang="cs-CZ" dirty="0" smtClean="0"/>
              <a:t>) - jmenován Nadační radou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Divácká rada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Publikumsrat</a:t>
            </a:r>
            <a:r>
              <a:rPr lang="cs-CZ" dirty="0" smtClean="0"/>
              <a:t>) - aktuálně 31 členů, složení: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3789040"/>
            <a:ext cx="39604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4 členové - Hospodářská komora, Konference zemědělských komor, Zaměstnanecká komora a Rakouský odborový svaz;</a:t>
            </a:r>
          </a:p>
          <a:p>
            <a:r>
              <a:rPr lang="cs-CZ" sz="1400" dirty="0" smtClean="0"/>
              <a:t>1 člen pro všechny komory svobodných povolání</a:t>
            </a:r>
          </a:p>
          <a:p>
            <a:r>
              <a:rPr lang="cs-CZ" sz="1400" dirty="0" smtClean="0"/>
              <a:t>1 člen římsko-katolická církev;</a:t>
            </a:r>
          </a:p>
          <a:p>
            <a:r>
              <a:rPr lang="cs-CZ" sz="1400" dirty="0" smtClean="0"/>
              <a:t>1 člen evangelická církev; </a:t>
            </a:r>
          </a:p>
          <a:p>
            <a:r>
              <a:rPr lang="cs-CZ" sz="1400" dirty="0" smtClean="0"/>
              <a:t>6-7 členů politické strany, které si zřídily nadace;</a:t>
            </a:r>
          </a:p>
          <a:p>
            <a:r>
              <a:rPr lang="cs-CZ" sz="1400" dirty="0" smtClean="0"/>
              <a:t>1 člen Akademie věd. </a:t>
            </a:r>
          </a:p>
          <a:p>
            <a:r>
              <a:rPr lang="cs-CZ" sz="1400" dirty="0" smtClean="0"/>
              <a:t> zbylých 17 členů se vybírá ze společenských skupin: vysoké školy, vzdělávání, umění, sport, mládež, studenti, senioři, lidé se zdravotním postižením, rodičovské organizace, společenství menšin, turistika, motoristé, spotřebitelské organizace a ochrana životního prostředí.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499992" y="3789040"/>
            <a:ext cx="42484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Výběr členů z relevantních společenských skupin:</a:t>
            </a:r>
          </a:p>
          <a:p>
            <a:r>
              <a:rPr lang="cs-CZ" sz="1400" dirty="0" smtClean="0"/>
              <a:t>Spolkový kancléř vyzve v úředním listu instituce zastupující výše uvedené společensky relevantní skupiny obyvatel, aby předložily vládě své kandidáty. </a:t>
            </a:r>
          </a:p>
          <a:p>
            <a:r>
              <a:rPr lang="cs-CZ" sz="1400" dirty="0" smtClean="0"/>
              <a:t>Návrh musí být doložen informací o činnosti a relevantnosti dané organizace ve vztahu k uvedeným oblastem činnosti a společenským skupinám. </a:t>
            </a:r>
          </a:p>
          <a:p>
            <a:r>
              <a:rPr lang="cs-CZ" sz="1400" dirty="0" smtClean="0"/>
              <a:t>Konečný výběr provádí kancléřský úřad</a:t>
            </a:r>
          </a:p>
          <a:p>
            <a:endParaRPr lang="cs-CZ" sz="1400" dirty="0" smtClean="0"/>
          </a:p>
          <a:p>
            <a:r>
              <a:rPr lang="cs-CZ" sz="1400" dirty="0" smtClean="0"/>
              <a:t>Rada má pouze doporučující pravomoci, schází se nejméně třikrát ročně</a:t>
            </a:r>
          </a:p>
        </p:txBody>
      </p:sp>
    </p:spTree>
    <p:extLst>
      <p:ext uri="{BB962C8B-B14F-4D97-AF65-F5344CB8AC3E}">
        <p14:creationId xmlns="" xmlns:p14="http://schemas.microsoft.com/office/powerpoint/2010/main" val="40277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2199</Words>
  <Application>Microsoft Office PowerPoint</Application>
  <PresentationFormat>Předvádění na obrazovce (4:3)</PresentationFormat>
  <Paragraphs>229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REGULACE ČESKÝCH MÉDIí II.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Vávrová Adéla</dc:creator>
  <cp:lastModifiedBy>Milan</cp:lastModifiedBy>
  <cp:revision>23</cp:revision>
  <dcterms:created xsi:type="dcterms:W3CDTF">2013-05-29T08:18:01Z</dcterms:created>
  <dcterms:modified xsi:type="dcterms:W3CDTF">2014-11-27T20:17:31Z</dcterms:modified>
</cp:coreProperties>
</file>