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sldIdLst>
    <p:sldId id="256" r:id="rId2"/>
    <p:sldId id="262" r:id="rId3"/>
    <p:sldId id="263" r:id="rId4"/>
    <p:sldId id="264" r:id="rId5"/>
    <p:sldId id="265" r:id="rId6"/>
    <p:sldId id="259" r:id="rId7"/>
    <p:sldId id="266" r:id="rId8"/>
    <p:sldId id="261" r:id="rId9"/>
    <p:sldId id="258" r:id="rId10"/>
    <p:sldId id="260" r:id="rId11"/>
    <p:sldId id="268" r:id="rId12"/>
    <p:sldId id="269" r:id="rId13"/>
    <p:sldId id="267"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4E50E7-9F67-4F4C-BFB5-4C10AC71C000}" type="datetimeFigureOut">
              <a:rPr lang="cs-CZ" smtClean="0"/>
              <a:pPr/>
              <a:t>4.10.2022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E7F32-52F6-4263-B66F-A367CD281666}"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45D20F99-0D7F-4A4D-AA79-B3EF60243042}" type="datetime1">
              <a:rPr lang="cs-CZ" smtClean="0"/>
              <a:t>4.10.2022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424268C-D052-4AD0-968E-E2321BA3E995}" type="datetime1">
              <a:rPr lang="cs-CZ" smtClean="0"/>
              <a:t>4.10.2022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2E29D2B-6F0C-401D-9F82-A0E91C50133D}" type="datetime1">
              <a:rPr lang="cs-CZ" smtClean="0"/>
              <a:t>4.10.2022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251B03A-4629-46DD-A39D-0FA727D5B8A9}" type="datetime1">
              <a:rPr lang="cs-CZ" smtClean="0"/>
              <a:t>4.10.2022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380C2B8-E40F-42AE-93BA-462630FA7F5E}" type="datetime1">
              <a:rPr lang="cs-CZ" smtClean="0"/>
              <a:t>4.10.2022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FAF8F35-DBD1-4C77-A768-3AC8B0440F80}" type="datetime1">
              <a:rPr lang="cs-CZ" smtClean="0"/>
              <a:t>4.10.2022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2B1C73B-3F99-4CE8-A90F-2144D61FE735}" type="datetime1">
              <a:rPr lang="cs-CZ" smtClean="0"/>
              <a:t>4.10.2022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68F752C8-B90C-4F12-885A-E358D1B27126}" type="datetime1">
              <a:rPr lang="cs-CZ" smtClean="0"/>
              <a:t>4.10.2022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3800D16-A6C1-4CEE-B757-76D56FC56882}" type="datetime1">
              <a:rPr lang="cs-CZ" smtClean="0"/>
              <a:t>4.10.2022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B888A8D-394F-4843-AEB9-7E6646A2EED3}" type="datetime1">
              <a:rPr lang="cs-CZ" smtClean="0"/>
              <a:t>4.10.2022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76A8A55-2925-4380-BF14-4401B23EF193}" type="datetime1">
              <a:rPr lang="cs-CZ" smtClean="0"/>
              <a:t>4.10.2022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E89C5C4-6B4B-4C11-A8CE-4E357543DE98}"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FBBC9-4315-4F9A-88B6-61A97A63E212}" type="datetime1">
              <a:rPr lang="cs-CZ" smtClean="0"/>
              <a:t>4.10.2022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9C5C4-6B4B-4C11-A8CE-4E357543DE98}"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s://kef-online.de/de/startseite/" TargetMode="External"/><Relationship Id="rId2" Type="http://schemas.openxmlformats.org/officeDocument/2006/relationships/hyperlink" Target="https://www.rundfunkbeitrag.de/e175/e4794/Rundfunkbeitragsstaatsvertrag.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zakonyprolidi.cz/cs/2005-348?text=poplatku+televizn%C3%A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psp.cz/sqw/text/orig2.sqw?idd=70698" TargetMode="External"/><Relationship Id="rId2" Type="http://schemas.openxmlformats.org/officeDocument/2006/relationships/hyperlink" Target="https://www.psp.cz/sqw/text/orig2.sqw?idd=101331" TargetMode="External"/><Relationship Id="rId1" Type="http://schemas.openxmlformats.org/officeDocument/2006/relationships/slideLayout" Target="../slideLayouts/slideLayout7.xml"/><Relationship Id="rId4" Type="http://schemas.openxmlformats.org/officeDocument/2006/relationships/hyperlink" Target="https://public.psp.cz/sqw/text/tiskt.sqw?O=6&amp;CT=1015&amp;CT1=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media/2022/sep/20/ministers-to-review-channel-4-privatisation-and-scrapping-of-bbc-licence-fee" TargetMode="External"/><Relationship Id="rId2" Type="http://schemas.openxmlformats.org/officeDocument/2006/relationships/hyperlink" Target="https://www.gov.uk/government/news/tv-licence-fee-frozen-for-two-years" TargetMode="External"/><Relationship Id="rId1" Type="http://schemas.openxmlformats.org/officeDocument/2006/relationships/slideLayout" Target="../slideLayouts/slideLayout7.xml"/><Relationship Id="rId5" Type="http://schemas.openxmlformats.org/officeDocument/2006/relationships/hyperlink" Target="https://www.bbc.com/mediacentre/statements/five-principles-to-debate-future-funding-of-the-bcc" TargetMode="External"/><Relationship Id="rId4" Type="http://schemas.openxmlformats.org/officeDocument/2006/relationships/hyperlink" Target="https://www.ofcom.org.uk/news-centre/2022/how-television-can-civilise-the-national-debat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egifrance.gouv.fr/jorf/article_jo/JORFARTI000046186677" TargetMode="External"/><Relationship Id="rId1" Type="http://schemas.openxmlformats.org/officeDocument/2006/relationships/slideLayout" Target="../slideLayouts/slideLayout7.xml"/><Relationship Id="rId5" Type="http://schemas.openxmlformats.org/officeDocument/2006/relationships/hyperlink" Target="https://www.culture.gouv.fr/Espace-documentation/Rapports/Reforme-du-financement-de-l-audiovisuel-public" TargetMode="External"/><Relationship Id="rId4" Type="http://schemas.openxmlformats.org/officeDocument/2006/relationships/hyperlink" Target="https://www.senat.fr/rap/r20-309/r20-3090.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ero.fi/syventavat-vero-ohjeet/ohje-hakusivu/48391/yleisradiovero4/"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67544" y="5445224"/>
            <a:ext cx="8208912" cy="784830"/>
          </a:xfrm>
          <a:prstGeom prst="rect">
            <a:avLst/>
          </a:prstGeom>
          <a:solidFill>
            <a:srgbClr val="FBFBFB"/>
          </a:solidFill>
        </p:spPr>
        <p:txBody>
          <a:bodyPr wrap="square" rtlCol="0">
            <a:spAutoFit/>
          </a:bodyPr>
          <a:lstStyle/>
          <a:p>
            <a:pPr algn="ctr">
              <a:spcAft>
                <a:spcPts val="600"/>
              </a:spcAft>
            </a:pPr>
            <a:r>
              <a:rPr lang="cs-CZ" sz="1100" dirty="0" smtClean="0">
                <a:latin typeface="Georgia" pitchFamily="18" charset="0"/>
              </a:rPr>
              <a:t>Seminář Volebního výboru Poslanecké sněmovny Parlamentu ČR na téma  </a:t>
            </a:r>
          </a:p>
          <a:p>
            <a:pPr algn="ctr">
              <a:spcAft>
                <a:spcPts val="600"/>
              </a:spcAft>
            </a:pPr>
            <a:r>
              <a:rPr lang="cs-CZ" sz="1200" b="1" dirty="0" smtClean="0">
                <a:latin typeface="Georgia" pitchFamily="18" charset="0"/>
              </a:rPr>
              <a:t>Definice poplatníka</a:t>
            </a:r>
          </a:p>
          <a:p>
            <a:pPr algn="ctr">
              <a:spcAft>
                <a:spcPts val="600"/>
              </a:spcAft>
            </a:pPr>
            <a:r>
              <a:rPr lang="cs-CZ" sz="1100" dirty="0" smtClean="0">
                <a:latin typeface="Georgia" pitchFamily="18" charset="0"/>
              </a:rPr>
              <a:t>5. října 2022, Praha, Sněmovní 4</a:t>
            </a:r>
          </a:p>
        </p:txBody>
      </p:sp>
      <p:sp>
        <p:nvSpPr>
          <p:cNvPr id="5" name="TextovéPole 4"/>
          <p:cNvSpPr txBox="1"/>
          <p:nvPr/>
        </p:nvSpPr>
        <p:spPr>
          <a:xfrm>
            <a:off x="0" y="2132856"/>
            <a:ext cx="9144000" cy="546303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spcAft>
                <a:spcPts val="600"/>
              </a:spcAft>
            </a:pPr>
            <a:endParaRPr lang="cs-CZ" dirty="0" smtClean="0">
              <a:latin typeface="Georgia" pitchFamily="18" charset="0"/>
            </a:endParaRPr>
          </a:p>
          <a:p>
            <a:pPr algn="ctr">
              <a:spcAft>
                <a:spcPts val="600"/>
              </a:spcAft>
            </a:pPr>
            <a:r>
              <a:rPr lang="cs-CZ" dirty="0" smtClean="0">
                <a:latin typeface="Georgia" pitchFamily="18" charset="0"/>
              </a:rPr>
              <a:t>Několik poznámek </a:t>
            </a:r>
          </a:p>
          <a:p>
            <a:pPr algn="ctr">
              <a:spcAft>
                <a:spcPts val="600"/>
              </a:spcAft>
            </a:pPr>
            <a:endParaRPr lang="cs-CZ" dirty="0" smtClean="0">
              <a:latin typeface="Georgia" pitchFamily="18" charset="0"/>
            </a:endParaRPr>
          </a:p>
          <a:p>
            <a:pPr algn="ctr">
              <a:spcAft>
                <a:spcPts val="600"/>
              </a:spcAft>
            </a:pPr>
            <a:r>
              <a:rPr lang="cs-CZ" b="1" dirty="0" smtClean="0">
                <a:latin typeface="Georgia" pitchFamily="18" charset="0"/>
              </a:rPr>
              <a:t>k historii domácího poplatku a </a:t>
            </a:r>
          </a:p>
          <a:p>
            <a:pPr algn="ctr">
              <a:spcAft>
                <a:spcPts val="600"/>
              </a:spcAft>
            </a:pPr>
            <a:r>
              <a:rPr lang="cs-CZ" b="1" dirty="0" smtClean="0">
                <a:latin typeface="Georgia" pitchFamily="18" charset="0"/>
              </a:rPr>
              <a:t>k zahraničním zkušenostem s financováním médií veřejné služby</a:t>
            </a:r>
          </a:p>
          <a:p>
            <a:pPr algn="ctr">
              <a:spcAft>
                <a:spcPts val="600"/>
              </a:spcAft>
            </a:pPr>
            <a:endParaRPr lang="cs-CZ" dirty="0" smtClean="0">
              <a:latin typeface="Georgia" pitchFamily="18" charset="0"/>
            </a:endParaRPr>
          </a:p>
          <a:p>
            <a:pPr algn="ctr">
              <a:spcAft>
                <a:spcPts val="600"/>
              </a:spcAft>
            </a:pPr>
            <a:endParaRPr lang="cs-CZ" dirty="0" smtClean="0">
              <a:latin typeface="Georgia" pitchFamily="18" charset="0"/>
            </a:endParaRPr>
          </a:p>
          <a:p>
            <a:pPr algn="ctr">
              <a:spcAft>
                <a:spcPts val="600"/>
              </a:spcAft>
            </a:pPr>
            <a:endParaRPr lang="cs-CZ" dirty="0">
              <a:latin typeface="Georgia" pitchFamily="18" charset="0"/>
            </a:endParaRPr>
          </a:p>
          <a:p>
            <a:pPr algn="ctr">
              <a:spcAft>
                <a:spcPts val="600"/>
              </a:spcAft>
            </a:pPr>
            <a:endParaRPr lang="cs-CZ" dirty="0">
              <a:latin typeface="Georgia" pitchFamily="18" charset="0"/>
            </a:endParaRPr>
          </a:p>
          <a:p>
            <a:pPr algn="ctr">
              <a:spcAft>
                <a:spcPts val="600"/>
              </a:spcAft>
            </a:pPr>
            <a:r>
              <a:rPr lang="cs-CZ" sz="1400" dirty="0" smtClean="0">
                <a:latin typeface="Georgia" pitchFamily="18" charset="0"/>
              </a:rPr>
              <a:t>PhDr. Milan Šmíd</a:t>
            </a:r>
          </a:p>
          <a:p>
            <a:pPr algn="ctr">
              <a:spcAft>
                <a:spcPts val="600"/>
              </a:spcAft>
            </a:pPr>
            <a:r>
              <a:rPr lang="cs-CZ" sz="1400" dirty="0" smtClean="0">
                <a:latin typeface="Georgia" pitchFamily="18" charset="0"/>
              </a:rPr>
              <a:t>_____________________________________________________________________________</a:t>
            </a:r>
          </a:p>
          <a:p>
            <a:pPr algn="ctr">
              <a:spcAft>
                <a:spcPts val="600"/>
              </a:spcAft>
            </a:pPr>
            <a:r>
              <a:rPr lang="cs-CZ" sz="1100" dirty="0" smtClean="0">
                <a:latin typeface="Georgia" pitchFamily="18" charset="0"/>
              </a:rPr>
              <a:t>Seminář Volebního výboru Poslanecké sněmovny Parlamentu ČR na téma  </a:t>
            </a:r>
          </a:p>
          <a:p>
            <a:pPr algn="ctr">
              <a:spcAft>
                <a:spcPts val="600"/>
              </a:spcAft>
            </a:pPr>
            <a:r>
              <a:rPr lang="cs-CZ" sz="1200" b="1" dirty="0" smtClean="0">
                <a:latin typeface="Georgia" pitchFamily="18" charset="0"/>
              </a:rPr>
              <a:t>Definice poplatníka</a:t>
            </a:r>
          </a:p>
          <a:p>
            <a:pPr algn="ctr">
              <a:spcAft>
                <a:spcPts val="600"/>
              </a:spcAft>
            </a:pPr>
            <a:r>
              <a:rPr lang="cs-CZ" sz="1100" dirty="0" smtClean="0">
                <a:latin typeface="Georgia" pitchFamily="18" charset="0"/>
              </a:rPr>
              <a:t>5. října 2022, Praha, Sněmovní 4</a:t>
            </a:r>
          </a:p>
          <a:p>
            <a:pPr algn="ctr">
              <a:spcAft>
                <a:spcPts val="600"/>
              </a:spcAft>
            </a:pPr>
            <a:endParaRPr lang="cs-CZ" sz="1400" dirty="0" smtClean="0">
              <a:latin typeface="Georgia" pitchFamily="18" charset="0"/>
            </a:endParaRPr>
          </a:p>
          <a:p>
            <a:endParaRPr lang="cs-CZ" dirty="0"/>
          </a:p>
          <a:p>
            <a:endParaRPr lang="cs-CZ" dirty="0"/>
          </a:p>
        </p:txBody>
      </p:sp>
      <p:pic>
        <p:nvPicPr>
          <p:cNvPr id="6" name="Obrázek 5" descr="jiranek0601.gif"/>
          <p:cNvPicPr>
            <a:picLocks noChangeAspect="1"/>
          </p:cNvPicPr>
          <p:nvPr/>
        </p:nvPicPr>
        <p:blipFill>
          <a:blip r:embed="rId2" cstate="print"/>
          <a:stretch>
            <a:fillRect/>
          </a:stretch>
        </p:blipFill>
        <p:spPr>
          <a:xfrm>
            <a:off x="0" y="1"/>
            <a:ext cx="2987824" cy="2083177"/>
          </a:xfrm>
          <a:prstGeom prst="rect">
            <a:avLst/>
          </a:prstGeom>
        </p:spPr>
      </p:pic>
      <p:pic>
        <p:nvPicPr>
          <p:cNvPr id="7" name="Obrázek 6" descr="jiranek0522m2.gif"/>
          <p:cNvPicPr>
            <a:picLocks noChangeAspect="1"/>
          </p:cNvPicPr>
          <p:nvPr/>
        </p:nvPicPr>
        <p:blipFill>
          <a:blip r:embed="rId3" cstate="print"/>
          <a:stretch>
            <a:fillRect/>
          </a:stretch>
        </p:blipFill>
        <p:spPr>
          <a:xfrm>
            <a:off x="5627862" y="0"/>
            <a:ext cx="3516138" cy="2060848"/>
          </a:xfrm>
          <a:prstGeom prst="rect">
            <a:avLst/>
          </a:prstGeom>
        </p:spPr>
      </p:pic>
      <p:pic>
        <p:nvPicPr>
          <p:cNvPr id="8" name="Obrázek 7" descr="jiranek0528.gif"/>
          <p:cNvPicPr>
            <a:picLocks noChangeAspect="1"/>
          </p:cNvPicPr>
          <p:nvPr/>
        </p:nvPicPr>
        <p:blipFill>
          <a:blip r:embed="rId4" cstate="print"/>
          <a:stretch>
            <a:fillRect/>
          </a:stretch>
        </p:blipFill>
        <p:spPr>
          <a:xfrm>
            <a:off x="2843808" y="0"/>
            <a:ext cx="3096344" cy="2055628"/>
          </a:xfrm>
          <a:prstGeom prst="rect">
            <a:avLst/>
          </a:prstGeom>
        </p:spPr>
      </p:pic>
      <p:sp>
        <p:nvSpPr>
          <p:cNvPr id="9" name="Zástupný symbol pro číslo snímku 8"/>
          <p:cNvSpPr>
            <a:spLocks noGrp="1"/>
          </p:cNvSpPr>
          <p:nvPr>
            <p:ph type="sldNum" sz="quarter" idx="12"/>
          </p:nvPr>
        </p:nvSpPr>
        <p:spPr/>
        <p:txBody>
          <a:bodyPr/>
          <a:lstStyle/>
          <a:p>
            <a:fld id="{4E89C5C4-6B4B-4C11-A8CE-4E357543DE98}" type="slidenum">
              <a:rPr lang="cs-CZ" smtClean="0"/>
              <a:pPr/>
              <a:t>1</a:t>
            </a:fld>
            <a:endParaRPr lang="cs-CZ"/>
          </a:p>
        </p:txBody>
      </p:sp>
      <p:sp>
        <p:nvSpPr>
          <p:cNvPr id="10" name="Zástupný symbol pro zápatí 9"/>
          <p:cNvSpPr>
            <a:spLocks noGrp="1"/>
          </p:cNvSpPr>
          <p:nvPr>
            <p:ph type="ftr" sz="quarter" idx="11"/>
          </p:nvPr>
        </p:nvSpPr>
        <p:spPr/>
        <p:txBody>
          <a:bodyPr/>
          <a:lstStyle/>
          <a:p>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827584" y="1196752"/>
            <a:ext cx="7920880" cy="1015663"/>
          </a:xfrm>
          <a:prstGeom prst="rect">
            <a:avLst/>
          </a:prstGeom>
          <a:noFill/>
        </p:spPr>
        <p:txBody>
          <a:bodyPr wrap="square" rtlCol="0">
            <a:spAutoFit/>
          </a:bodyPr>
          <a:lstStyle/>
          <a:p>
            <a:endParaRPr lang="cs-CZ" sz="1200" dirty="0" smtClean="0"/>
          </a:p>
          <a:p>
            <a:endParaRPr lang="cs-CZ" sz="1200" dirty="0" smtClean="0"/>
          </a:p>
          <a:p>
            <a:endParaRPr lang="cs-CZ" sz="1200" dirty="0" smtClean="0"/>
          </a:p>
          <a:p>
            <a:endParaRPr lang="cs-CZ" sz="1200" dirty="0" smtClean="0"/>
          </a:p>
          <a:p>
            <a:endParaRPr lang="cs-CZ" sz="1200" dirty="0" smtClean="0"/>
          </a:p>
        </p:txBody>
      </p:sp>
      <p:sp>
        <p:nvSpPr>
          <p:cNvPr id="9" name="TextovéPole 8"/>
          <p:cNvSpPr txBox="1"/>
          <p:nvPr/>
        </p:nvSpPr>
        <p:spPr>
          <a:xfrm>
            <a:off x="539552" y="332656"/>
            <a:ext cx="1398140" cy="461665"/>
          </a:xfrm>
          <a:prstGeom prst="rect">
            <a:avLst/>
          </a:prstGeom>
          <a:noFill/>
        </p:spPr>
        <p:txBody>
          <a:bodyPr wrap="none" rtlCol="0">
            <a:spAutoFit/>
          </a:bodyPr>
          <a:lstStyle/>
          <a:p>
            <a:r>
              <a:rPr lang="cs-CZ" sz="2400" b="1" dirty="0" smtClean="0">
                <a:solidFill>
                  <a:srgbClr val="FF0000"/>
                </a:solidFill>
                <a:latin typeface="Times New Roman" pitchFamily="18" charset="0"/>
                <a:cs typeface="Times New Roman" pitchFamily="18" charset="0"/>
              </a:rPr>
              <a:t>Německo</a:t>
            </a:r>
            <a:endParaRPr lang="cs-CZ" sz="2400" b="1" dirty="0">
              <a:solidFill>
                <a:srgbClr val="FF0000"/>
              </a:solidFill>
              <a:latin typeface="Times New Roman" pitchFamily="18" charset="0"/>
              <a:cs typeface="Times New Roman" pitchFamily="18" charset="0"/>
            </a:endParaRPr>
          </a:p>
        </p:txBody>
      </p:sp>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smtClean="0">
                <a:ln>
                  <a:noFill/>
                </a:ln>
                <a:solidFill>
                  <a:srgbClr val="333333"/>
                </a:solidFill>
                <a:effectLst/>
                <a:latin typeface="Arial" pitchFamily="34" charset="0"/>
                <a:ea typeface="Times New Roman" pitchFamily="18" charset="0"/>
                <a:cs typeface="Times New Roman" pitchFamily="18" charset="0"/>
              </a:rPr>
              <a:t> </a:t>
            </a:r>
            <a:endParaRPr kumimoji="0" lang="cs-CZ"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ulka 6"/>
          <p:cNvGraphicFramePr>
            <a:graphicFrameLocks noGrp="1"/>
          </p:cNvGraphicFramePr>
          <p:nvPr/>
        </p:nvGraphicFramePr>
        <p:xfrm>
          <a:off x="251520" y="1700808"/>
          <a:ext cx="4499192" cy="3876740"/>
        </p:xfrm>
        <a:graphic>
          <a:graphicData uri="http://schemas.openxmlformats.org/drawingml/2006/table">
            <a:tbl>
              <a:tblPr/>
              <a:tblGrid>
                <a:gridCol w="1124798"/>
                <a:gridCol w="1124798"/>
                <a:gridCol w="1124798"/>
                <a:gridCol w="1124798"/>
              </a:tblGrid>
              <a:tr h="843216">
                <a:tc>
                  <a:txBody>
                    <a:bodyPr/>
                    <a:lstStyle/>
                    <a:p>
                      <a:pPr>
                        <a:spcAft>
                          <a:spcPts val="0"/>
                        </a:spcAft>
                      </a:pPr>
                      <a:r>
                        <a:rPr lang="cs-CZ" sz="900" b="1" dirty="0" err="1">
                          <a:latin typeface="Times New Roman"/>
                          <a:ea typeface="Calibri"/>
                          <a:cs typeface="Times New Roman"/>
                        </a:rPr>
                        <a:t>Scale</a:t>
                      </a:r>
                      <a:endParaRPr lang="cs-CZ" sz="500" dirty="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a:spcAft>
                          <a:spcPts val="0"/>
                        </a:spcAft>
                      </a:pPr>
                      <a:r>
                        <a:rPr lang="cs-CZ" sz="900" b="1">
                          <a:latin typeface="Times New Roman"/>
                          <a:ea typeface="Calibri"/>
                          <a:cs typeface="Times New Roman"/>
                        </a:rPr>
                        <a:t>Employees for each permanent business establishment</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a:spcAft>
                          <a:spcPts val="0"/>
                        </a:spcAft>
                      </a:pPr>
                      <a:r>
                        <a:rPr lang="cs-CZ" sz="900" b="1" dirty="0" err="1">
                          <a:latin typeface="Times New Roman"/>
                          <a:ea typeface="Calibri"/>
                          <a:cs typeface="Times New Roman"/>
                        </a:rPr>
                        <a:t>Number</a:t>
                      </a:r>
                      <a:r>
                        <a:rPr lang="cs-CZ" sz="900" b="1" dirty="0">
                          <a:latin typeface="Times New Roman"/>
                          <a:ea typeface="Calibri"/>
                          <a:cs typeface="Times New Roman"/>
                        </a:rPr>
                        <a:t> </a:t>
                      </a:r>
                      <a:r>
                        <a:rPr lang="cs-CZ" sz="900" b="1" dirty="0" err="1">
                          <a:latin typeface="Times New Roman"/>
                          <a:ea typeface="Calibri"/>
                          <a:cs typeface="Times New Roman"/>
                        </a:rPr>
                        <a:t>of</a:t>
                      </a:r>
                      <a:r>
                        <a:rPr lang="cs-CZ" sz="900" b="1" dirty="0">
                          <a:latin typeface="Times New Roman"/>
                          <a:ea typeface="Calibri"/>
                          <a:cs typeface="Times New Roman"/>
                        </a:rPr>
                        <a:t> </a:t>
                      </a:r>
                      <a:r>
                        <a:rPr lang="cs-CZ" sz="900" b="1" dirty="0" err="1">
                          <a:latin typeface="Times New Roman"/>
                          <a:ea typeface="Calibri"/>
                          <a:cs typeface="Times New Roman"/>
                        </a:rPr>
                        <a:t>fees</a:t>
                      </a:r>
                      <a:endParaRPr lang="cs-CZ" sz="500" dirty="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a:spcAft>
                          <a:spcPts val="0"/>
                        </a:spcAft>
                      </a:pPr>
                      <a:r>
                        <a:rPr lang="cs-CZ" sz="900" b="1">
                          <a:latin typeface="Times New Roman"/>
                          <a:ea typeface="Calibri"/>
                          <a:cs typeface="Times New Roman"/>
                        </a:rPr>
                        <a:t>Amount of the monthly fee in euro</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r>
              <a:tr h="226457">
                <a:tc>
                  <a:txBody>
                    <a:bodyPr/>
                    <a:lstStyle/>
                    <a:p>
                      <a:pPr>
                        <a:spcAft>
                          <a:spcPts val="0"/>
                        </a:spcAft>
                      </a:pPr>
                      <a:r>
                        <a:rPr lang="cs-CZ" sz="1200">
                          <a:latin typeface="Times New Roman"/>
                          <a:ea typeface="Calibri"/>
                          <a:cs typeface="Times New Roman"/>
                        </a:rPr>
                        <a:t>1</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0 to 8</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1/3</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6.12</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226457">
                <a:tc>
                  <a:txBody>
                    <a:bodyPr/>
                    <a:lstStyle/>
                    <a:p>
                      <a:pPr>
                        <a:spcAft>
                          <a:spcPts val="0"/>
                        </a:spcAft>
                      </a:pPr>
                      <a:r>
                        <a:rPr lang="cs-CZ" sz="1200">
                          <a:latin typeface="Times New Roman"/>
                          <a:ea typeface="Calibri"/>
                          <a:cs typeface="Times New Roman"/>
                        </a:rPr>
                        <a:t>2</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9 to 19</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18.36</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226457">
                <a:tc>
                  <a:txBody>
                    <a:bodyPr/>
                    <a:lstStyle/>
                    <a:p>
                      <a:pPr>
                        <a:spcAft>
                          <a:spcPts val="0"/>
                        </a:spcAft>
                      </a:pPr>
                      <a:r>
                        <a:rPr lang="cs-CZ" sz="1200">
                          <a:latin typeface="Times New Roman"/>
                          <a:ea typeface="Calibri"/>
                          <a:cs typeface="Times New Roman"/>
                        </a:rPr>
                        <a:t>3</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20 to 49</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2</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36.72</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226457">
                <a:tc>
                  <a:txBody>
                    <a:bodyPr/>
                    <a:lstStyle/>
                    <a:p>
                      <a:pPr>
                        <a:spcAft>
                          <a:spcPts val="0"/>
                        </a:spcAft>
                      </a:pPr>
                      <a:r>
                        <a:rPr lang="cs-CZ" sz="1200">
                          <a:latin typeface="Times New Roman"/>
                          <a:ea typeface="Calibri"/>
                          <a:cs typeface="Times New Roman"/>
                        </a:rPr>
                        <a:t>4</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50 to 249</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5</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91.80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226457">
                <a:tc>
                  <a:txBody>
                    <a:bodyPr/>
                    <a:lstStyle/>
                    <a:p>
                      <a:pPr>
                        <a:spcAft>
                          <a:spcPts val="0"/>
                        </a:spcAft>
                      </a:pPr>
                      <a:r>
                        <a:rPr lang="cs-CZ" sz="1200">
                          <a:latin typeface="Times New Roman"/>
                          <a:ea typeface="Calibri"/>
                          <a:cs typeface="Times New Roman"/>
                        </a:rPr>
                        <a:t>5</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250 to 499</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183.60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226457">
                <a:tc>
                  <a:txBody>
                    <a:bodyPr/>
                    <a:lstStyle/>
                    <a:p>
                      <a:pPr>
                        <a:spcAft>
                          <a:spcPts val="0"/>
                        </a:spcAft>
                      </a:pPr>
                      <a:r>
                        <a:rPr lang="cs-CZ" sz="1200">
                          <a:latin typeface="Times New Roman"/>
                          <a:ea typeface="Calibri"/>
                          <a:cs typeface="Times New Roman"/>
                        </a:rPr>
                        <a:t>6</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500 to 999</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20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367.20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387911">
                <a:tc>
                  <a:txBody>
                    <a:bodyPr/>
                    <a:lstStyle/>
                    <a:p>
                      <a:pPr>
                        <a:spcAft>
                          <a:spcPts val="0"/>
                        </a:spcAft>
                      </a:pPr>
                      <a:r>
                        <a:rPr lang="cs-CZ" sz="1200">
                          <a:latin typeface="Times New Roman"/>
                          <a:ea typeface="Calibri"/>
                          <a:cs typeface="Times New Roman"/>
                        </a:rPr>
                        <a:t>7</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1,000 to 4,999</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40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734.40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387911">
                <a:tc>
                  <a:txBody>
                    <a:bodyPr/>
                    <a:lstStyle/>
                    <a:p>
                      <a:pPr>
                        <a:spcAft>
                          <a:spcPts val="0"/>
                        </a:spcAft>
                      </a:pPr>
                      <a:r>
                        <a:rPr lang="cs-CZ" sz="1200">
                          <a:latin typeface="Times New Roman"/>
                          <a:ea typeface="Calibri"/>
                          <a:cs typeface="Times New Roman"/>
                        </a:rPr>
                        <a:t>8</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5,000 to 9,999</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80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1,468.80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387911">
                <a:tc>
                  <a:txBody>
                    <a:bodyPr/>
                    <a:lstStyle/>
                    <a:p>
                      <a:pPr>
                        <a:spcAft>
                          <a:spcPts val="0"/>
                        </a:spcAft>
                      </a:pPr>
                      <a:r>
                        <a:rPr lang="cs-CZ" sz="1200">
                          <a:latin typeface="Times New Roman"/>
                          <a:ea typeface="Calibri"/>
                          <a:cs typeface="Times New Roman"/>
                        </a:rPr>
                        <a:t>9</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10,000 to 19,999</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120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2,203.20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387911">
                <a:tc>
                  <a:txBody>
                    <a:bodyPr/>
                    <a:lstStyle/>
                    <a:p>
                      <a:pPr>
                        <a:spcAft>
                          <a:spcPts val="0"/>
                        </a:spcAft>
                      </a:pPr>
                      <a:r>
                        <a:rPr lang="cs-CZ" sz="1200">
                          <a:latin typeface="Times New Roman"/>
                          <a:ea typeface="Calibri"/>
                          <a:cs typeface="Times New Roman"/>
                        </a:rPr>
                        <a:t>10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from 20,000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a:latin typeface="Times New Roman"/>
                          <a:ea typeface="Calibri"/>
                          <a:cs typeface="Times New Roman"/>
                        </a:rPr>
                        <a:t>180</a:t>
                      </a:r>
                      <a:endParaRPr lang="cs-CZ" sz="50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spcAft>
                          <a:spcPts val="0"/>
                        </a:spcAft>
                      </a:pPr>
                      <a:r>
                        <a:rPr lang="cs-CZ" sz="1200" dirty="0">
                          <a:latin typeface="Times New Roman"/>
                          <a:ea typeface="Calibri"/>
                          <a:cs typeface="Times New Roman"/>
                        </a:rPr>
                        <a:t>3,304.80</a:t>
                      </a:r>
                      <a:endParaRPr lang="cs-CZ" sz="500" dirty="0">
                        <a:latin typeface="Times New Roman"/>
                        <a:ea typeface="Calibri"/>
                        <a:cs typeface="Times New Roman"/>
                      </a:endParaRPr>
                    </a:p>
                  </a:txBody>
                  <a:tcPr marL="32050" marR="32050" marT="32050" marB="3205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bl>
          </a:graphicData>
        </a:graphic>
      </p:graphicFrame>
      <p:sp>
        <p:nvSpPr>
          <p:cNvPr id="8" name="TextovéPole 7"/>
          <p:cNvSpPr txBox="1"/>
          <p:nvPr/>
        </p:nvSpPr>
        <p:spPr>
          <a:xfrm>
            <a:off x="467544" y="836712"/>
            <a:ext cx="7920880" cy="830997"/>
          </a:xfrm>
          <a:prstGeom prst="rect">
            <a:avLst/>
          </a:prstGeom>
          <a:noFill/>
        </p:spPr>
        <p:txBody>
          <a:bodyPr wrap="square" rtlCol="0">
            <a:spAutoFit/>
          </a:bodyPr>
          <a:lstStyle/>
          <a:p>
            <a:r>
              <a:rPr lang="cs-CZ" sz="1600" dirty="0" smtClean="0">
                <a:cs typeface="Times New Roman" pitchFamily="18" charset="0"/>
              </a:rPr>
              <a:t>Od roku 2013 se </a:t>
            </a:r>
            <a:r>
              <a:rPr lang="cs-CZ" sz="1600" dirty="0" err="1" smtClean="0">
                <a:cs typeface="Times New Roman" pitchFamily="18" charset="0"/>
              </a:rPr>
              <a:t>Rundfunkgebühr</a:t>
            </a:r>
            <a:r>
              <a:rPr lang="cs-CZ" sz="1600" dirty="0" smtClean="0">
                <a:cs typeface="Times New Roman" pitchFamily="18" charset="0"/>
              </a:rPr>
              <a:t> (poplatek) změnil na </a:t>
            </a:r>
            <a:r>
              <a:rPr lang="cs-CZ" sz="1600" dirty="0" err="1" smtClean="0">
                <a:cs typeface="Times New Roman" pitchFamily="18" charset="0"/>
              </a:rPr>
              <a:t>Rundfunkbeiträg</a:t>
            </a:r>
            <a:r>
              <a:rPr lang="cs-CZ" sz="1600" dirty="0" smtClean="0">
                <a:cs typeface="Times New Roman" pitchFamily="18" charset="0"/>
              </a:rPr>
              <a:t> (příspěvek). Platí každá domácnost – pokud není osvobozena. Současná výše poplatku 18,36 euro měsíčně.</a:t>
            </a:r>
          </a:p>
          <a:p>
            <a:r>
              <a:rPr lang="cs-CZ" sz="1600" dirty="0" smtClean="0">
                <a:cs typeface="Times New Roman" pitchFamily="18" charset="0"/>
              </a:rPr>
              <a:t>Platí i podniky v závislosti na počtu zaměstnanců. Viz tabulka.</a:t>
            </a:r>
            <a:endParaRPr lang="cs-CZ" sz="1600" dirty="0">
              <a:cs typeface="Times New Roman" pitchFamily="18" charset="0"/>
            </a:endParaRPr>
          </a:p>
        </p:txBody>
      </p:sp>
      <p:sp>
        <p:nvSpPr>
          <p:cNvPr id="10" name="TextovéPole 9"/>
          <p:cNvSpPr txBox="1"/>
          <p:nvPr/>
        </p:nvSpPr>
        <p:spPr>
          <a:xfrm>
            <a:off x="4932040" y="1700808"/>
            <a:ext cx="3960440" cy="4832092"/>
          </a:xfrm>
          <a:prstGeom prst="rect">
            <a:avLst/>
          </a:prstGeom>
          <a:noFill/>
        </p:spPr>
        <p:txBody>
          <a:bodyPr wrap="square" rtlCol="0">
            <a:spAutoFit/>
          </a:bodyPr>
          <a:lstStyle/>
          <a:p>
            <a:r>
              <a:rPr lang="cs-CZ" sz="1400" dirty="0" smtClean="0">
                <a:cs typeface="Times New Roman" pitchFamily="18" charset="0"/>
              </a:rPr>
              <a:t>Placení příspěvku bylo a je předmětem četných žalob a soudních sporů.</a:t>
            </a:r>
          </a:p>
          <a:p>
            <a:endParaRPr lang="cs-CZ" sz="1400" dirty="0" smtClean="0">
              <a:cs typeface="Times New Roman" pitchFamily="18" charset="0"/>
            </a:endParaRPr>
          </a:p>
          <a:p>
            <a:r>
              <a:rPr lang="cs-CZ" sz="1400" dirty="0" smtClean="0">
                <a:cs typeface="Times New Roman" pitchFamily="18" charset="0"/>
              </a:rPr>
              <a:t>Nejvyšší správní soud, tak zemské soudy a Spolkový ústavní soud se zatím vždy postavily za existenci příspěvku. Důvod: veřejnoprávní média jsou nezbytná pro politickou demokracii, proto způsob jejich financování je ústavně konformní.</a:t>
            </a:r>
          </a:p>
          <a:p>
            <a:endParaRPr lang="cs-CZ" sz="1400" dirty="0" smtClean="0">
              <a:cs typeface="Times New Roman" pitchFamily="18" charset="0"/>
            </a:endParaRPr>
          </a:p>
          <a:p>
            <a:r>
              <a:rPr lang="cs-CZ" sz="1400" dirty="0">
                <a:cs typeface="Times New Roman" pitchFamily="18" charset="0"/>
              </a:rPr>
              <a:t>L</a:t>
            </a:r>
            <a:r>
              <a:rPr lang="cs-CZ" sz="1400" dirty="0" smtClean="0">
                <a:cs typeface="Times New Roman" pitchFamily="18" charset="0"/>
              </a:rPr>
              <a:t>etní aféra šéfky brandenburské a berlínské  stanice ARD Patricie </a:t>
            </a:r>
            <a:r>
              <a:rPr lang="cs-CZ" sz="1400" dirty="0" err="1" smtClean="0">
                <a:cs typeface="Times New Roman" pitchFamily="18" charset="0"/>
              </a:rPr>
              <a:t>Schlesinger</a:t>
            </a:r>
            <a:r>
              <a:rPr lang="cs-CZ" sz="1400" dirty="0" smtClean="0">
                <a:cs typeface="Times New Roman" pitchFamily="18" charset="0"/>
              </a:rPr>
              <a:t> ve veřejnosti posílila nálady proti příspěvku – petice.</a:t>
            </a:r>
          </a:p>
          <a:p>
            <a:endParaRPr lang="cs-CZ" sz="1400" dirty="0">
              <a:cs typeface="Times New Roman" pitchFamily="18" charset="0"/>
            </a:endParaRPr>
          </a:p>
          <a:p>
            <a:r>
              <a:rPr lang="cs-CZ" sz="1400" dirty="0" smtClean="0">
                <a:cs typeface="Times New Roman" pitchFamily="18" charset="0"/>
              </a:rPr>
              <a:t>Právní norma ustavující </a:t>
            </a:r>
            <a:r>
              <a:rPr lang="cs-CZ" sz="1400" dirty="0" err="1" smtClean="0">
                <a:cs typeface="Times New Roman" pitchFamily="18" charset="0"/>
              </a:rPr>
              <a:t>Rundfunkbeitrag</a:t>
            </a:r>
            <a:r>
              <a:rPr lang="cs-CZ" sz="1400" dirty="0" smtClean="0">
                <a:cs typeface="Times New Roman" pitchFamily="18" charset="0"/>
              </a:rPr>
              <a:t>: </a:t>
            </a:r>
          </a:p>
          <a:p>
            <a:r>
              <a:rPr lang="cs-CZ" sz="1400" dirty="0" smtClean="0">
                <a:cs typeface="Times New Roman" pitchFamily="18" charset="0"/>
                <a:hlinkClick r:id="rId2"/>
              </a:rPr>
              <a:t>https://www.rundfunkbeitrag.de/e175/e4794/Rundfunkbeitragsstaatsvertrag.pdf</a:t>
            </a:r>
            <a:endParaRPr lang="cs-CZ" sz="1400" dirty="0" smtClean="0">
              <a:cs typeface="Times New Roman" pitchFamily="18" charset="0"/>
            </a:endParaRPr>
          </a:p>
          <a:p>
            <a:endParaRPr lang="cs-CZ" sz="1400" dirty="0" smtClean="0">
              <a:cs typeface="Times New Roman" pitchFamily="18" charset="0"/>
            </a:endParaRPr>
          </a:p>
          <a:p>
            <a:r>
              <a:rPr lang="cs-CZ" sz="1400" dirty="0" smtClean="0">
                <a:cs typeface="Times New Roman" pitchFamily="18" charset="0"/>
              </a:rPr>
              <a:t>O výši poplatku rozhoduje KEF „Komise k určení finančních potřeb provozovatelů vysílání“ složená ze zástupců spolkových zemí, dává podklady spolkovým premiérům k dohodě </a:t>
            </a:r>
          </a:p>
          <a:p>
            <a:r>
              <a:rPr lang="cs-CZ" sz="1400" dirty="0" smtClean="0">
                <a:cs typeface="Times New Roman" pitchFamily="18" charset="0"/>
                <a:hlinkClick r:id="rId3"/>
              </a:rPr>
              <a:t>https://kef-online.de/de/startseite/</a:t>
            </a:r>
            <a:endParaRPr lang="cs-CZ" sz="1400" dirty="0">
              <a:cs typeface="Times New Roman" pitchFamily="18" charset="0"/>
            </a:endParaRPr>
          </a:p>
        </p:txBody>
      </p:sp>
      <p:sp>
        <p:nvSpPr>
          <p:cNvPr id="11" name="TextovéPole 10"/>
          <p:cNvSpPr txBox="1"/>
          <p:nvPr/>
        </p:nvSpPr>
        <p:spPr>
          <a:xfrm>
            <a:off x="251520" y="5805264"/>
            <a:ext cx="4608512" cy="523220"/>
          </a:xfrm>
          <a:prstGeom prst="rect">
            <a:avLst/>
          </a:prstGeom>
          <a:noFill/>
        </p:spPr>
        <p:txBody>
          <a:bodyPr wrap="square" rtlCol="0">
            <a:spAutoFit/>
          </a:bodyPr>
          <a:lstStyle/>
          <a:p>
            <a:r>
              <a:rPr lang="cs-CZ" sz="1400" dirty="0" smtClean="0"/>
              <a:t>Podobné diferencování poplatku pro právnické osoby u nás v zákonu 348/2005 chybí.</a:t>
            </a:r>
            <a:endParaRPr lang="cs-CZ" sz="1400" dirty="0"/>
          </a:p>
        </p:txBody>
      </p:sp>
      <p:sp>
        <p:nvSpPr>
          <p:cNvPr id="12" name="Šipka dolů 11"/>
          <p:cNvSpPr/>
          <p:nvPr/>
        </p:nvSpPr>
        <p:spPr>
          <a:xfrm rot="10800000">
            <a:off x="2267744" y="5589240"/>
            <a:ext cx="340616" cy="216024"/>
          </a:xfrm>
          <a:prstGeom prst="downArrow">
            <a:avLst>
              <a:gd name="adj1" fmla="val 50000"/>
              <a:gd name="adj2" fmla="val 5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ástupný symbol pro číslo snímku 12"/>
          <p:cNvSpPr>
            <a:spLocks noGrp="1"/>
          </p:cNvSpPr>
          <p:nvPr>
            <p:ph type="sldNum" sz="quarter" idx="12"/>
          </p:nvPr>
        </p:nvSpPr>
        <p:spPr/>
        <p:txBody>
          <a:bodyPr/>
          <a:lstStyle/>
          <a:p>
            <a:fld id="{4E89C5C4-6B4B-4C11-A8CE-4E357543DE98}" type="slidenum">
              <a:rPr lang="cs-CZ" smtClean="0"/>
              <a:pPr/>
              <a:t>10</a:t>
            </a:fld>
            <a:endParaRPr lang="cs-CZ"/>
          </a:p>
        </p:txBody>
      </p:sp>
      <p:sp>
        <p:nvSpPr>
          <p:cNvPr id="14" name="Zástupný symbol pro zápatí 13"/>
          <p:cNvSpPr>
            <a:spLocks noGrp="1"/>
          </p:cNvSpPr>
          <p:nvPr>
            <p:ph type="ftr" sz="quarter" idx="11"/>
          </p:nvPr>
        </p:nvSpPr>
        <p:spPr/>
        <p:txBody>
          <a:bodyPr/>
          <a:lstStyle/>
          <a:p>
            <a:endParaRPr lang="cs-C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E89C5C4-6B4B-4C11-A8CE-4E357543DE98}" type="slidenum">
              <a:rPr lang="cs-CZ" smtClean="0"/>
              <a:pPr/>
              <a:t>11</a:t>
            </a:fld>
            <a:endParaRPr lang="cs-CZ"/>
          </a:p>
        </p:txBody>
      </p:sp>
      <p:sp>
        <p:nvSpPr>
          <p:cNvPr id="4" name="TextovéPole 3"/>
          <p:cNvSpPr txBox="1"/>
          <p:nvPr/>
        </p:nvSpPr>
        <p:spPr>
          <a:xfrm>
            <a:off x="467544" y="404664"/>
            <a:ext cx="7848872" cy="2893100"/>
          </a:xfrm>
          <a:prstGeom prst="rect">
            <a:avLst/>
          </a:prstGeom>
          <a:noFill/>
        </p:spPr>
        <p:txBody>
          <a:bodyPr wrap="square" rtlCol="0">
            <a:spAutoFit/>
          </a:bodyPr>
          <a:lstStyle/>
          <a:p>
            <a:r>
              <a:rPr lang="cs-CZ" sz="2000" b="1" dirty="0" smtClean="0"/>
              <a:t>Jaké řešení pro Českou republiku?</a:t>
            </a:r>
          </a:p>
          <a:p>
            <a:endParaRPr lang="cs-CZ" b="1" dirty="0" smtClean="0"/>
          </a:p>
          <a:p>
            <a:r>
              <a:rPr lang="cs-CZ" dirty="0" smtClean="0"/>
              <a:t>Speciální poplatek/daň navázaný na daň z příjmu?</a:t>
            </a:r>
          </a:p>
          <a:p>
            <a:r>
              <a:rPr lang="cs-CZ" dirty="0" smtClean="0"/>
              <a:t>Speciální poplatek/daň navázaný </a:t>
            </a:r>
            <a:r>
              <a:rPr lang="cs-CZ" dirty="0" smtClean="0"/>
              <a:t>na </a:t>
            </a:r>
            <a:r>
              <a:rPr lang="cs-CZ" dirty="0" smtClean="0"/>
              <a:t>domácnost?</a:t>
            </a:r>
            <a:endParaRPr lang="cs-CZ" dirty="0" smtClean="0"/>
          </a:p>
          <a:p>
            <a:r>
              <a:rPr lang="cs-CZ" dirty="0" smtClean="0"/>
              <a:t>Solidární poplatek? Odvod? Spojený s odběrem elektřiny?</a:t>
            </a:r>
          </a:p>
          <a:p>
            <a:r>
              <a:rPr lang="cs-CZ" dirty="0" smtClean="0"/>
              <a:t>Státní rozpočet bez doplňkové daně?</a:t>
            </a:r>
          </a:p>
          <a:p>
            <a:endParaRPr lang="cs-CZ" dirty="0" smtClean="0"/>
          </a:p>
          <a:p>
            <a:r>
              <a:rPr lang="cs-CZ" dirty="0" smtClean="0"/>
              <a:t>Před  osmnácti lety podobný </a:t>
            </a:r>
            <a:r>
              <a:rPr lang="cs-CZ" dirty="0" smtClean="0"/>
              <a:t>seminář </a:t>
            </a:r>
            <a:r>
              <a:rPr lang="cs-CZ" dirty="0" smtClean="0"/>
              <a:t>na půdě parlamentu předcházel tvorbu zákona </a:t>
            </a:r>
            <a:r>
              <a:rPr lang="cs-CZ" dirty="0" smtClean="0">
                <a:hlinkClick r:id="rId2"/>
              </a:rPr>
              <a:t>348/2005</a:t>
            </a:r>
            <a:r>
              <a:rPr lang="cs-CZ" dirty="0" smtClean="0"/>
              <a:t>, jenž některé poznatky ze semináře </a:t>
            </a:r>
            <a:r>
              <a:rPr lang="cs-CZ" dirty="0" smtClean="0"/>
              <a:t>využil (např. slovinský příklad identifikace poplatníka)</a:t>
            </a:r>
            <a:endParaRPr lang="cs-CZ" dirty="0" smtClean="0"/>
          </a:p>
        </p:txBody>
      </p:sp>
      <p:sp>
        <p:nvSpPr>
          <p:cNvPr id="12" name="TextovéPole 11"/>
          <p:cNvSpPr txBox="1"/>
          <p:nvPr/>
        </p:nvSpPr>
        <p:spPr>
          <a:xfrm>
            <a:off x="539552" y="2924944"/>
            <a:ext cx="8280920" cy="369332"/>
          </a:xfrm>
          <a:prstGeom prst="rect">
            <a:avLst/>
          </a:prstGeom>
          <a:noFill/>
        </p:spPr>
        <p:txBody>
          <a:bodyPr wrap="square" rtlCol="0">
            <a:spAutoFit/>
          </a:bodyPr>
          <a:lstStyle/>
          <a:p>
            <a:endParaRPr lang="cs-CZ" dirty="0" smtClean="0"/>
          </a:p>
        </p:txBody>
      </p:sp>
      <p:pic>
        <p:nvPicPr>
          <p:cNvPr id="16" name="Obrázek 15" descr="ppt.png"/>
          <p:cNvPicPr>
            <a:picLocks noChangeAspect="1"/>
          </p:cNvPicPr>
          <p:nvPr/>
        </p:nvPicPr>
        <p:blipFill>
          <a:blip r:embed="rId3" cstate="print"/>
          <a:stretch>
            <a:fillRect/>
          </a:stretch>
        </p:blipFill>
        <p:spPr>
          <a:xfrm>
            <a:off x="0" y="3284984"/>
            <a:ext cx="9144000" cy="1790915"/>
          </a:xfrm>
          <a:prstGeom prst="rect">
            <a:avLst/>
          </a:prstGeom>
        </p:spPr>
      </p:pic>
      <p:sp>
        <p:nvSpPr>
          <p:cNvPr id="17" name="TextovéPole 16"/>
          <p:cNvSpPr txBox="1"/>
          <p:nvPr/>
        </p:nvSpPr>
        <p:spPr>
          <a:xfrm>
            <a:off x="179512" y="5301208"/>
            <a:ext cx="8712968" cy="923330"/>
          </a:xfrm>
          <a:prstGeom prst="rect">
            <a:avLst/>
          </a:prstGeom>
          <a:noFill/>
        </p:spPr>
        <p:txBody>
          <a:bodyPr wrap="square" rtlCol="0">
            <a:spAutoFit/>
          </a:bodyPr>
          <a:lstStyle/>
          <a:p>
            <a:r>
              <a:rPr lang="cs-CZ" dirty="0" smtClean="0"/>
              <a:t>Ať už bude řešení jakékoli, nebude možné bez splnění jedné podmínky: a to přesvědčení</a:t>
            </a:r>
          </a:p>
          <a:p>
            <a:r>
              <a:rPr lang="cs-CZ" dirty="0" smtClean="0"/>
              <a:t>o užitečnosti a </a:t>
            </a:r>
            <a:r>
              <a:rPr lang="cs-CZ" b="1" dirty="0" smtClean="0">
                <a:solidFill>
                  <a:srgbClr val="0070C0"/>
                </a:solidFill>
              </a:rPr>
              <a:t>nezbytnosti existence médií veřejné služby pro naplňování demokratických, sociálních </a:t>
            </a:r>
            <a:r>
              <a:rPr lang="cs-CZ" b="1" dirty="0" smtClean="0">
                <a:solidFill>
                  <a:srgbClr val="0070C0"/>
                </a:solidFill>
              </a:rPr>
              <a:t>a </a:t>
            </a:r>
            <a:r>
              <a:rPr lang="cs-CZ" b="1" dirty="0" smtClean="0">
                <a:solidFill>
                  <a:srgbClr val="0070C0"/>
                </a:solidFill>
              </a:rPr>
              <a:t>kulturních potřeb </a:t>
            </a:r>
            <a:r>
              <a:rPr lang="cs-CZ" b="1" dirty="0" smtClean="0">
                <a:solidFill>
                  <a:srgbClr val="0070C0"/>
                </a:solidFill>
              </a:rPr>
              <a:t>společnosti</a:t>
            </a:r>
            <a:endParaRPr lang="cs-CZ"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E89C5C4-6B4B-4C11-A8CE-4E357543DE98}" type="slidenum">
              <a:rPr lang="cs-CZ" smtClean="0"/>
              <a:pPr/>
              <a:t>12</a:t>
            </a:fld>
            <a:endParaRPr lang="cs-CZ"/>
          </a:p>
        </p:txBody>
      </p:sp>
      <p:sp>
        <p:nvSpPr>
          <p:cNvPr id="4" name="TextovéPole 3"/>
          <p:cNvSpPr txBox="1"/>
          <p:nvPr/>
        </p:nvSpPr>
        <p:spPr>
          <a:xfrm>
            <a:off x="971600" y="1196752"/>
            <a:ext cx="7272808" cy="5232202"/>
          </a:xfrm>
          <a:prstGeom prst="rect">
            <a:avLst/>
          </a:prstGeom>
          <a:noFill/>
        </p:spPr>
        <p:txBody>
          <a:bodyPr wrap="square" rtlCol="0">
            <a:spAutoFit/>
          </a:bodyPr>
          <a:lstStyle/>
          <a:p>
            <a:pPr algn="ctr"/>
            <a:r>
              <a:rPr lang="cs-CZ" sz="2800" b="1" dirty="0" smtClean="0"/>
              <a:t>Děkuji za pozornost  </a:t>
            </a:r>
          </a:p>
          <a:p>
            <a:endParaRPr lang="cs-CZ" dirty="0" smtClean="0"/>
          </a:p>
          <a:p>
            <a:endParaRPr lang="cs-CZ" dirty="0" smtClean="0"/>
          </a:p>
          <a:p>
            <a:r>
              <a:rPr lang="cs-CZ" dirty="0" smtClean="0"/>
              <a:t>a v případě zájmu o problematiku médií veřejné služby odkazuji na materiály, které jsem v minulosti pro Poslaneckou sněmovnu připravoval. Některé mají platnost do dneška.</a:t>
            </a:r>
          </a:p>
          <a:p>
            <a:endParaRPr lang="cs-CZ" dirty="0" smtClean="0"/>
          </a:p>
          <a:p>
            <a:r>
              <a:rPr lang="cs-CZ" dirty="0" smtClean="0"/>
              <a:t>Jsou k dispozici buď na webu Parlamentního institutu </a:t>
            </a:r>
          </a:p>
          <a:p>
            <a:endParaRPr lang="cs-CZ" dirty="0" smtClean="0"/>
          </a:p>
          <a:p>
            <a:r>
              <a:rPr lang="cs-CZ" dirty="0" smtClean="0"/>
              <a:t>Veřejnoprávní </a:t>
            </a:r>
            <a:r>
              <a:rPr lang="cs-CZ" dirty="0" smtClean="0"/>
              <a:t>média v zemích EU - jejich řízení a kontrola, vymezení </a:t>
            </a:r>
            <a:r>
              <a:rPr lang="cs-CZ" dirty="0" smtClean="0"/>
              <a:t>činnosti srpen </a:t>
            </a:r>
            <a:r>
              <a:rPr lang="cs-CZ" dirty="0" smtClean="0"/>
              <a:t>2014, </a:t>
            </a:r>
            <a:r>
              <a:rPr lang="cs-CZ" dirty="0" smtClean="0">
                <a:hlinkClick r:id="rId2"/>
              </a:rPr>
              <a:t>studie č. </a:t>
            </a:r>
            <a:r>
              <a:rPr lang="cs-CZ" dirty="0" smtClean="0">
                <a:hlinkClick r:id="rId2"/>
              </a:rPr>
              <a:t>5.348, </a:t>
            </a:r>
            <a:endParaRPr lang="cs-CZ" dirty="0" smtClean="0"/>
          </a:p>
          <a:p>
            <a:r>
              <a:rPr lang="cs-CZ" dirty="0" smtClean="0"/>
              <a:t>Vysílání </a:t>
            </a:r>
            <a:r>
              <a:rPr lang="cs-CZ" dirty="0" smtClean="0"/>
              <a:t>veřejné služby v zemích Evropské unie, jeho organizace a </a:t>
            </a:r>
            <a:r>
              <a:rPr lang="cs-CZ" dirty="0" smtClean="0"/>
              <a:t>fungování březen </a:t>
            </a:r>
            <a:r>
              <a:rPr lang="cs-CZ" dirty="0" smtClean="0"/>
              <a:t>2011, </a:t>
            </a:r>
            <a:r>
              <a:rPr lang="cs-CZ" dirty="0" smtClean="0">
                <a:hlinkClick r:id="rId3"/>
              </a:rPr>
              <a:t>studie č. </a:t>
            </a:r>
            <a:r>
              <a:rPr lang="cs-CZ" dirty="0" smtClean="0">
                <a:hlinkClick r:id="rId3"/>
              </a:rPr>
              <a:t>5.309</a:t>
            </a:r>
            <a:r>
              <a:rPr lang="cs-CZ" dirty="0" smtClean="0"/>
              <a:t>),</a:t>
            </a:r>
            <a:endParaRPr lang="cs-CZ" dirty="0" smtClean="0"/>
          </a:p>
          <a:p>
            <a:endParaRPr lang="cs-CZ" dirty="0" smtClean="0"/>
          </a:p>
          <a:p>
            <a:r>
              <a:rPr lang="cs-CZ" dirty="0" smtClean="0"/>
              <a:t>n</a:t>
            </a:r>
            <a:r>
              <a:rPr lang="cs-CZ" dirty="0" smtClean="0"/>
              <a:t>ebo na webu </a:t>
            </a:r>
            <a:r>
              <a:rPr lang="cs-CZ" dirty="0" err="1" smtClean="0"/>
              <a:t>psp.cz</a:t>
            </a:r>
            <a:r>
              <a:rPr lang="cs-CZ" dirty="0" smtClean="0"/>
              <a:t> jako sněmovní tisk </a:t>
            </a:r>
            <a:r>
              <a:rPr lang="cs-CZ" dirty="0" smtClean="0">
                <a:hlinkClick r:id="rId4"/>
              </a:rPr>
              <a:t>1015/0</a:t>
            </a:r>
            <a:r>
              <a:rPr lang="cs-CZ" dirty="0" smtClean="0"/>
              <a:t> </a:t>
            </a:r>
          </a:p>
          <a:p>
            <a:r>
              <a:rPr lang="cs-CZ" dirty="0" smtClean="0"/>
              <a:t>Výroční </a:t>
            </a:r>
            <a:r>
              <a:rPr lang="cs-CZ" dirty="0" smtClean="0"/>
              <a:t>zpráva o činnosti České televize v roce </a:t>
            </a:r>
            <a:r>
              <a:rPr lang="cs-CZ" dirty="0" smtClean="0"/>
              <a:t>2012 – str. </a:t>
            </a:r>
            <a:r>
              <a:rPr lang="cs-CZ" dirty="0" smtClean="0"/>
              <a:t>140-155 </a:t>
            </a:r>
            <a:r>
              <a:rPr lang="cs-CZ" dirty="0" smtClean="0"/>
              <a:t>–Zhodnocení </a:t>
            </a:r>
            <a:r>
              <a:rPr lang="cs-CZ" dirty="0" smtClean="0"/>
              <a:t>činnosti </a:t>
            </a:r>
            <a:r>
              <a:rPr lang="cs-CZ" dirty="0" smtClean="0"/>
              <a:t>ČT </a:t>
            </a:r>
            <a:r>
              <a:rPr lang="cs-CZ" dirty="0" smtClean="0"/>
              <a:t>v r. </a:t>
            </a:r>
            <a:r>
              <a:rPr lang="cs-CZ" dirty="0" smtClean="0"/>
              <a:t>2012 z </a:t>
            </a:r>
            <a:r>
              <a:rPr lang="cs-CZ" dirty="0" smtClean="0"/>
              <a:t>hlediska plnění zákona o České </a:t>
            </a:r>
            <a:r>
              <a:rPr lang="cs-CZ" dirty="0" smtClean="0"/>
              <a:t>televizi</a:t>
            </a:r>
            <a:endParaRPr lang="cs-CZ" dirty="0" smtClean="0"/>
          </a:p>
          <a:p>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E89C5C4-6B4B-4C11-A8CE-4E357543DE98}" type="slidenum">
              <a:rPr lang="cs-CZ" smtClean="0"/>
              <a:pPr/>
              <a:t>13</a:t>
            </a:fld>
            <a:endParaRPr lang="cs-CZ"/>
          </a:p>
        </p:txBody>
      </p:sp>
      <p:pic>
        <p:nvPicPr>
          <p:cNvPr id="4" name="Obrázek 3" descr="LOUČ.jpeg"/>
          <p:cNvPicPr>
            <a:picLocks noChangeAspect="1"/>
          </p:cNvPicPr>
          <p:nvPr/>
        </p:nvPicPr>
        <p:blipFill>
          <a:blip r:embed="rId2" cstate="print"/>
          <a:stretch>
            <a:fillRect/>
          </a:stretch>
        </p:blipFill>
        <p:spPr>
          <a:xfrm>
            <a:off x="1028700" y="1101852"/>
            <a:ext cx="7086600" cy="4654296"/>
          </a:xfrm>
          <a:prstGeom prst="rect">
            <a:avLst/>
          </a:prstGeom>
        </p:spPr>
      </p:pic>
      <p:sp>
        <p:nvSpPr>
          <p:cNvPr id="5" name="TextovéPole 4"/>
          <p:cNvSpPr txBox="1"/>
          <p:nvPr/>
        </p:nvSpPr>
        <p:spPr>
          <a:xfrm>
            <a:off x="1331640" y="548680"/>
            <a:ext cx="5516575" cy="369332"/>
          </a:xfrm>
          <a:prstGeom prst="rect">
            <a:avLst/>
          </a:prstGeom>
          <a:noFill/>
        </p:spPr>
        <p:txBody>
          <a:bodyPr wrap="none" rtlCol="0">
            <a:spAutoFit/>
          </a:bodyPr>
          <a:lstStyle/>
          <a:p>
            <a:r>
              <a:rPr lang="cs-CZ" b="1" dirty="0" smtClean="0">
                <a:solidFill>
                  <a:schemeClr val="accent1"/>
                </a:solidFill>
              </a:rPr>
              <a:t>Týdeník Rozhlas – 20. června 2022 </a:t>
            </a:r>
            <a:r>
              <a:rPr lang="cs-CZ" dirty="0" smtClean="0"/>
              <a:t>(týden před zánikem)</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563888" y="620688"/>
            <a:ext cx="4824536" cy="5909310"/>
          </a:xfrm>
          <a:prstGeom prst="rect">
            <a:avLst/>
          </a:prstGeom>
          <a:noFill/>
        </p:spPr>
        <p:txBody>
          <a:bodyPr wrap="square" rtlCol="0">
            <a:spAutoFit/>
          </a:bodyPr>
          <a:lstStyle/>
          <a:p>
            <a:r>
              <a:rPr lang="cs-CZ" b="1" dirty="0" smtClean="0"/>
              <a:t>Proč koncesionářský?</a:t>
            </a:r>
          </a:p>
          <a:p>
            <a:endParaRPr lang="cs-CZ" dirty="0"/>
          </a:p>
          <a:p>
            <a:r>
              <a:rPr lang="cs-CZ" dirty="0" smtClean="0"/>
              <a:t>Protože podle zákonu o telegrafech z roku 1923 </a:t>
            </a:r>
          </a:p>
          <a:p>
            <a:r>
              <a:rPr lang="cs-CZ" dirty="0" smtClean="0"/>
              <a:t>"</a:t>
            </a:r>
            <a:r>
              <a:rPr lang="cs-CZ" i="1" dirty="0"/>
              <a:t>provozovat radiotelefonii a to jak její vysílací, tak</a:t>
            </a:r>
            <a:r>
              <a:rPr lang="cs-CZ" i="1" u="sng" dirty="0"/>
              <a:t> přijímací </a:t>
            </a:r>
            <a:r>
              <a:rPr lang="cs-CZ" i="1" dirty="0"/>
              <a:t>stránku</a:t>
            </a:r>
            <a:r>
              <a:rPr lang="cs-CZ" dirty="0"/>
              <a:t>" </a:t>
            </a:r>
            <a:r>
              <a:rPr lang="cs-CZ" dirty="0" smtClean="0"/>
              <a:t>bylo výhradním výsostným právem státu. </a:t>
            </a:r>
          </a:p>
          <a:p>
            <a:r>
              <a:rPr lang="cs-CZ" dirty="0" smtClean="0"/>
              <a:t>Stát </a:t>
            </a:r>
            <a:r>
              <a:rPr lang="cs-CZ" dirty="0"/>
              <a:t>toto právo mohl převést na soukromníka</a:t>
            </a:r>
            <a:r>
              <a:rPr lang="cs-CZ" u="sng" dirty="0"/>
              <a:t> koncesí</a:t>
            </a:r>
            <a:r>
              <a:rPr lang="cs-CZ" dirty="0"/>
              <a:t>, jejíž podmínky pro první majitele rozhlasových přijímačů - "koncesionáře" stanovila ministerská vyhláška. Za koncesi majitel přijímače platil. </a:t>
            </a:r>
            <a:r>
              <a:rPr lang="cs-CZ" dirty="0" smtClean="0"/>
              <a:t>Částečně </a:t>
            </a:r>
            <a:r>
              <a:rPr lang="cs-CZ" dirty="0"/>
              <a:t>poštám a telegrafům, částečně </a:t>
            </a:r>
            <a:r>
              <a:rPr lang="cs-CZ" dirty="0" err="1"/>
              <a:t>Radiojournalu</a:t>
            </a:r>
            <a:r>
              <a:rPr lang="cs-CZ" dirty="0"/>
              <a:t>. </a:t>
            </a:r>
            <a:endParaRPr lang="cs-CZ" dirty="0" smtClean="0"/>
          </a:p>
          <a:p>
            <a:r>
              <a:rPr lang="cs-CZ" dirty="0"/>
              <a:t>V roce 1925 do soukromé firmy </a:t>
            </a:r>
            <a:r>
              <a:rPr lang="cs-CZ" dirty="0" err="1"/>
              <a:t>Radiojournal</a:t>
            </a:r>
            <a:r>
              <a:rPr lang="cs-CZ" dirty="0"/>
              <a:t> vstoupil většinově stát, v roce 1926 se poplatek sjednotil, stát ho vybíral </a:t>
            </a:r>
            <a:r>
              <a:rPr lang="cs-CZ" dirty="0" smtClean="0"/>
              <a:t>přes poštu a platil z něj program </a:t>
            </a:r>
            <a:r>
              <a:rPr lang="cs-CZ" dirty="0"/>
              <a:t>i vysílače.</a:t>
            </a:r>
          </a:p>
          <a:p>
            <a:r>
              <a:rPr lang="cs-CZ" dirty="0" smtClean="0"/>
              <a:t>Přestože poplatek ztratil svůj „koncesionářský“ charakter (</a:t>
            </a:r>
            <a:r>
              <a:rPr lang="cs-CZ" i="1" dirty="0" smtClean="0"/>
              <a:t>koncese = </a:t>
            </a:r>
            <a:r>
              <a:rPr lang="cs-CZ" i="1" dirty="0"/>
              <a:t>správní rozhodnutí, jehož obsahem bývá přivolení k nějaké </a:t>
            </a:r>
            <a:r>
              <a:rPr lang="cs-CZ" i="1" dirty="0" smtClean="0"/>
              <a:t>činnosti</a:t>
            </a:r>
            <a:r>
              <a:rPr lang="cs-CZ" dirty="0" smtClean="0"/>
              <a:t>), adjektivum koncesionářský mu v lidovém používání zůstalo do dnešních dnů </a:t>
            </a:r>
            <a:endParaRPr lang="cs-CZ" dirty="0"/>
          </a:p>
        </p:txBody>
      </p:sp>
      <p:pic>
        <p:nvPicPr>
          <p:cNvPr id="3" name="Obrázek 2" descr="koncese.png"/>
          <p:cNvPicPr>
            <a:picLocks noChangeAspect="1"/>
          </p:cNvPicPr>
          <p:nvPr/>
        </p:nvPicPr>
        <p:blipFill>
          <a:blip r:embed="rId2" cstate="print"/>
          <a:stretch>
            <a:fillRect/>
          </a:stretch>
        </p:blipFill>
        <p:spPr>
          <a:xfrm>
            <a:off x="251520" y="1196752"/>
            <a:ext cx="3275856" cy="4936693"/>
          </a:xfrm>
          <a:prstGeom prst="rect">
            <a:avLst/>
          </a:prstGeom>
        </p:spPr>
      </p:pic>
      <p:sp>
        <p:nvSpPr>
          <p:cNvPr id="4" name="Zástupný symbol pro číslo snímku 3"/>
          <p:cNvSpPr>
            <a:spLocks noGrp="1"/>
          </p:cNvSpPr>
          <p:nvPr>
            <p:ph type="sldNum" sz="quarter" idx="12"/>
          </p:nvPr>
        </p:nvSpPr>
        <p:spPr/>
        <p:txBody>
          <a:bodyPr/>
          <a:lstStyle/>
          <a:p>
            <a:fld id="{4E89C5C4-6B4B-4C11-A8CE-4E357543DE98}" type="slidenum">
              <a:rPr lang="cs-CZ" smtClean="0"/>
              <a:pPr/>
              <a:t>2</a:t>
            </a:fld>
            <a:endParaRPr lang="cs-CZ"/>
          </a:p>
        </p:txBody>
      </p:sp>
      <p:sp>
        <p:nvSpPr>
          <p:cNvPr id="5" name="Zástupný symbol pro zápatí 4"/>
          <p:cNvSpPr>
            <a:spLocks noGrp="1"/>
          </p:cNvSpPr>
          <p:nvPr>
            <p:ph type="ftr" sz="quarter" idx="11"/>
          </p:nvPr>
        </p:nvSpPr>
        <p:spPr/>
        <p:txBody>
          <a:bodyPr/>
          <a:lstStyle/>
          <a:p>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692696"/>
            <a:ext cx="8136904" cy="5047536"/>
          </a:xfrm>
          <a:prstGeom prst="rect">
            <a:avLst/>
          </a:prstGeom>
          <a:noFill/>
        </p:spPr>
        <p:txBody>
          <a:bodyPr wrap="square" rtlCol="0">
            <a:spAutoFit/>
          </a:bodyPr>
          <a:lstStyle/>
          <a:p>
            <a:r>
              <a:rPr lang="cs-CZ" b="1" dirty="0" smtClean="0"/>
              <a:t>Poplatek </a:t>
            </a:r>
            <a:r>
              <a:rPr lang="cs-CZ" b="1" dirty="0" smtClean="0"/>
              <a:t>do roku </a:t>
            </a:r>
            <a:r>
              <a:rPr lang="cs-CZ" b="1" dirty="0" smtClean="0"/>
              <a:t>1989</a:t>
            </a:r>
          </a:p>
          <a:p>
            <a:endParaRPr lang="cs-CZ" sz="1600" dirty="0" smtClean="0"/>
          </a:p>
          <a:p>
            <a:r>
              <a:rPr lang="cs-CZ" sz="1600" dirty="0" smtClean="0"/>
              <a:t>Výši poplatku a způsob jeho výběru určovaly ministerské vyhlášky Rozhlasový a televizní řád. </a:t>
            </a:r>
            <a:r>
              <a:rPr lang="cs-CZ" sz="1600" dirty="0" smtClean="0"/>
              <a:t>Předpis</a:t>
            </a:r>
            <a:r>
              <a:rPr lang="cs-CZ" sz="1600" dirty="0" smtClean="0"/>
              <a:t> z roku 1975 zmiňuje „stanovený poplatek,“ jeho novela z roku 1984 již uvádí „sazbu za používání přijímače.“ </a:t>
            </a:r>
          </a:p>
          <a:p>
            <a:endParaRPr lang="cs-CZ" sz="1600" dirty="0" smtClean="0"/>
          </a:p>
          <a:p>
            <a:r>
              <a:rPr lang="cs-CZ" sz="1600" dirty="0" smtClean="0"/>
              <a:t>Povinnost vznikala na základě § </a:t>
            </a:r>
            <a:r>
              <a:rPr lang="cs-CZ" sz="1600" dirty="0" smtClean="0"/>
              <a:t>7 </a:t>
            </a:r>
            <a:r>
              <a:rPr lang="cs-CZ" sz="1600" dirty="0" smtClean="0"/>
              <a:t>odst.1 zákona č. 110/1964 </a:t>
            </a:r>
            <a:r>
              <a:rPr lang="cs-CZ" sz="1600" dirty="0" smtClean="0"/>
              <a:t>Sb., o </a:t>
            </a:r>
            <a:r>
              <a:rPr lang="cs-CZ" sz="1600" dirty="0" smtClean="0"/>
              <a:t>telekomunikacích:</a:t>
            </a:r>
            <a:endParaRPr lang="cs-CZ" sz="1600" dirty="0" smtClean="0"/>
          </a:p>
          <a:p>
            <a:endParaRPr lang="cs-CZ" sz="1600" i="1" dirty="0" smtClean="0"/>
          </a:p>
          <a:p>
            <a:r>
              <a:rPr lang="cs-CZ" sz="1600" i="1" dirty="0" smtClean="0"/>
              <a:t>(</a:t>
            </a:r>
            <a:r>
              <a:rPr lang="cs-CZ" sz="1600" i="1" dirty="0" smtClean="0"/>
              <a:t>1) K užívání rozhlasových a televizních přijímačů není třeba povolení. Vlastníci, popřípadě uživatelé jsou však povinni ohlásit tyto přijímače k evidenci u organizací spojů ... a platit stanovené poplatky.</a:t>
            </a:r>
          </a:p>
          <a:p>
            <a:endParaRPr lang="cs-CZ" sz="1600" dirty="0" smtClean="0"/>
          </a:p>
          <a:p>
            <a:r>
              <a:rPr lang="cs-CZ" sz="1600" dirty="0" smtClean="0"/>
              <a:t>Od roku 1953 (měnová reforma) do roku 1989 byly poplatky zvýšeny jen jednou – v roce 1969</a:t>
            </a:r>
            <a:endParaRPr lang="cs-CZ" sz="1600" dirty="0" smtClean="0"/>
          </a:p>
          <a:p>
            <a:endParaRPr lang="cs-CZ" sz="1600" dirty="0" smtClean="0">
              <a:solidFill>
                <a:srgbClr val="FF0000"/>
              </a:solidFill>
              <a:latin typeface="Arial" pitchFamily="34" charset="0"/>
            </a:endParaRPr>
          </a:p>
          <a:p>
            <a:r>
              <a:rPr lang="cs-CZ" sz="1600" b="1" dirty="0" smtClean="0">
                <a:latin typeface="Arial" pitchFamily="34" charset="0"/>
              </a:rPr>
              <a:t>rozhlasový poplatek</a:t>
            </a:r>
            <a:r>
              <a:rPr lang="cs-CZ" sz="1600" dirty="0" smtClean="0">
                <a:latin typeface="Arial" pitchFamily="34" charset="0"/>
              </a:rPr>
              <a:t> </a:t>
            </a:r>
            <a:r>
              <a:rPr lang="cs-CZ" sz="1600" dirty="0" smtClean="0">
                <a:latin typeface="Arial" pitchFamily="34" charset="0"/>
              </a:rPr>
              <a:t>	1953 - 5 Kč, 	1</a:t>
            </a:r>
            <a:r>
              <a:rPr lang="cs-CZ" sz="1600" dirty="0" smtClean="0">
                <a:latin typeface="Arial" pitchFamily="34" charset="0"/>
              </a:rPr>
              <a:t>. 7. </a:t>
            </a:r>
            <a:r>
              <a:rPr lang="cs-CZ" sz="1600" dirty="0" smtClean="0">
                <a:latin typeface="Arial" pitchFamily="34" charset="0"/>
              </a:rPr>
              <a:t>1969 - 10 </a:t>
            </a:r>
            <a:r>
              <a:rPr lang="cs-CZ" sz="1600" dirty="0" smtClean="0">
                <a:latin typeface="Arial" pitchFamily="34" charset="0"/>
              </a:rPr>
              <a:t>Kčs </a:t>
            </a:r>
          </a:p>
          <a:p>
            <a:r>
              <a:rPr lang="cs-CZ" sz="1600" b="1" dirty="0" smtClean="0">
                <a:latin typeface="Arial" pitchFamily="34" charset="0"/>
              </a:rPr>
              <a:t>televizní </a:t>
            </a:r>
            <a:r>
              <a:rPr lang="cs-CZ" sz="1600" b="1" dirty="0" smtClean="0">
                <a:latin typeface="Arial" pitchFamily="34" charset="0"/>
              </a:rPr>
              <a:t>poplatek</a:t>
            </a:r>
            <a:r>
              <a:rPr lang="cs-CZ" sz="1600" dirty="0" smtClean="0">
                <a:latin typeface="Arial" pitchFamily="34" charset="0"/>
              </a:rPr>
              <a:t> </a:t>
            </a:r>
            <a:r>
              <a:rPr lang="cs-CZ" sz="1600" dirty="0" smtClean="0">
                <a:latin typeface="Arial" pitchFamily="34" charset="0"/>
              </a:rPr>
              <a:t>		1955 -15 </a:t>
            </a:r>
            <a:r>
              <a:rPr lang="cs-CZ" sz="1600" dirty="0" smtClean="0">
                <a:latin typeface="Arial" pitchFamily="34" charset="0"/>
              </a:rPr>
              <a:t>Kčs </a:t>
            </a:r>
            <a:r>
              <a:rPr lang="cs-CZ" sz="1600" dirty="0" smtClean="0">
                <a:latin typeface="Arial" pitchFamily="34" charset="0"/>
              </a:rPr>
              <a:t>	1</a:t>
            </a:r>
            <a:r>
              <a:rPr lang="cs-CZ" sz="1600" dirty="0" smtClean="0">
                <a:latin typeface="Arial" pitchFamily="34" charset="0"/>
              </a:rPr>
              <a:t>. 7. 1969 </a:t>
            </a:r>
            <a:r>
              <a:rPr lang="cs-CZ" sz="1600" dirty="0" smtClean="0">
                <a:latin typeface="Arial" pitchFamily="34" charset="0"/>
              </a:rPr>
              <a:t>- 25 </a:t>
            </a:r>
            <a:r>
              <a:rPr lang="cs-CZ" sz="1600" dirty="0" smtClean="0">
                <a:latin typeface="Arial" pitchFamily="34" charset="0"/>
              </a:rPr>
              <a:t>Kčs </a:t>
            </a:r>
          </a:p>
          <a:p>
            <a:endParaRPr lang="cs-CZ" sz="1600" dirty="0" smtClean="0">
              <a:latin typeface="Arial" pitchFamily="34" charset="0"/>
            </a:endParaRPr>
          </a:p>
          <a:p>
            <a:r>
              <a:rPr lang="cs-CZ" sz="1600" dirty="0" smtClean="0">
                <a:latin typeface="Arial" pitchFamily="34" charset="0"/>
              </a:rPr>
              <a:t>ČST ještě v šedesátých letech byla příspěvkovou organizací, která si vystačila s příjmy z poplatku, v 70. letech nezbytné investice do II. programu, nových staveb a nových technologií z ní udělaly organizaci rozpočtovou, stát ČST dotoval ze státního rozpočtu.</a:t>
            </a:r>
          </a:p>
        </p:txBody>
      </p:sp>
      <p:sp>
        <p:nvSpPr>
          <p:cNvPr id="3" name="Zástupný symbol pro číslo snímku 2"/>
          <p:cNvSpPr>
            <a:spLocks noGrp="1"/>
          </p:cNvSpPr>
          <p:nvPr>
            <p:ph type="sldNum" sz="quarter" idx="12"/>
          </p:nvPr>
        </p:nvSpPr>
        <p:spPr/>
        <p:txBody>
          <a:bodyPr/>
          <a:lstStyle/>
          <a:p>
            <a:fld id="{4E89C5C4-6B4B-4C11-A8CE-4E357543DE98}" type="slidenum">
              <a:rPr lang="cs-CZ" smtClean="0"/>
              <a:pPr/>
              <a:t>3</a:t>
            </a:fld>
            <a:endParaRPr lang="cs-CZ"/>
          </a:p>
        </p:txBody>
      </p:sp>
      <p:sp>
        <p:nvSpPr>
          <p:cNvPr id="4" name="Zástupný symbol pro zápatí 3"/>
          <p:cNvSpPr>
            <a:spLocks noGrp="1"/>
          </p:cNvSpPr>
          <p:nvPr>
            <p:ph type="ftr" sz="quarter" idx="11"/>
          </p:nvPr>
        </p:nvSpPr>
        <p:spPr/>
        <p:txBody>
          <a:bodyPr/>
          <a:lstStyle/>
          <a:p>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404664"/>
            <a:ext cx="8136904" cy="5786199"/>
          </a:xfrm>
          <a:prstGeom prst="rect">
            <a:avLst/>
          </a:prstGeom>
          <a:noFill/>
        </p:spPr>
        <p:txBody>
          <a:bodyPr wrap="square" rtlCol="0">
            <a:spAutoFit/>
          </a:bodyPr>
          <a:lstStyle/>
          <a:p>
            <a:r>
              <a:rPr lang="cs-CZ" b="1" dirty="0" smtClean="0"/>
              <a:t>Poplatek po roce 1989</a:t>
            </a:r>
          </a:p>
          <a:p>
            <a:endParaRPr lang="cs-CZ" sz="1600" dirty="0" smtClean="0"/>
          </a:p>
          <a:p>
            <a:r>
              <a:rPr lang="cs-CZ" sz="1600" dirty="0" smtClean="0"/>
              <a:t>Zákon o České televizi a Českém rozhlase z roku 1991 přidělil výnosy z poplatku nově ustaveným nezávislým provozovatelům veřejné služby (federál ČST a </a:t>
            </a:r>
            <a:r>
              <a:rPr lang="cs-CZ" sz="1600" dirty="0" err="1" smtClean="0"/>
              <a:t>ČSRo</a:t>
            </a:r>
            <a:r>
              <a:rPr lang="cs-CZ" sz="1600" dirty="0" smtClean="0"/>
              <a:t> v roce 1992 platila vláda).</a:t>
            </a:r>
          </a:p>
          <a:p>
            <a:r>
              <a:rPr lang="cs-CZ" sz="1600" dirty="0" smtClean="0"/>
              <a:t>V roce 1991 vláda vyhláškou </a:t>
            </a:r>
            <a:r>
              <a:rPr lang="cs-CZ" sz="1600" dirty="0" smtClean="0"/>
              <a:t>100/1991 Sb. </a:t>
            </a:r>
            <a:r>
              <a:rPr lang="cs-CZ" sz="1600" dirty="0" smtClean="0"/>
              <a:t>ministra spojů zdvojnásobila výši poplatků. Dále o poplatcích rozhodoval parlament.</a:t>
            </a:r>
          </a:p>
          <a:p>
            <a:endParaRPr lang="cs-CZ" sz="1600" dirty="0" smtClean="0"/>
          </a:p>
          <a:p>
            <a:r>
              <a:rPr lang="cs-CZ" sz="1600" b="1" dirty="0" smtClean="0"/>
              <a:t>Rozhlasový poplatek</a:t>
            </a:r>
            <a:endParaRPr lang="cs-CZ" sz="1600" b="1" dirty="0" smtClean="0"/>
          </a:p>
          <a:p>
            <a:pPr marL="342900" indent="-342900"/>
            <a:r>
              <a:rPr lang="cs-CZ" sz="1600" dirty="0" smtClean="0"/>
              <a:t>1. 4</a:t>
            </a:r>
            <a:r>
              <a:rPr lang="cs-CZ" sz="1600" dirty="0" smtClean="0"/>
              <a:t>. 1991 	</a:t>
            </a:r>
            <a:r>
              <a:rPr lang="cs-CZ" sz="1600" dirty="0" smtClean="0"/>
              <a:t>	20 Kč (rozhodnutí vlády)   </a:t>
            </a:r>
          </a:p>
          <a:p>
            <a:pPr marL="342900" indent="-342900"/>
            <a:r>
              <a:rPr lang="cs-CZ" sz="1600" dirty="0" smtClean="0"/>
              <a:t>1</a:t>
            </a:r>
            <a:r>
              <a:rPr lang="cs-CZ" sz="1600" dirty="0" smtClean="0"/>
              <a:t>. </a:t>
            </a:r>
            <a:r>
              <a:rPr lang="cs-CZ" sz="1600" dirty="0" smtClean="0"/>
              <a:t>4. 1995 	</a:t>
            </a:r>
            <a:r>
              <a:rPr lang="cs-CZ" sz="1600" dirty="0" smtClean="0"/>
              <a:t>	25 </a:t>
            </a:r>
            <a:r>
              <a:rPr lang="cs-CZ" sz="1600" dirty="0" smtClean="0"/>
              <a:t>Kč  (</a:t>
            </a:r>
            <a:r>
              <a:rPr lang="cs-CZ" sz="1600" dirty="0" smtClean="0"/>
              <a:t>nový zákon 252/1994 </a:t>
            </a:r>
            <a:r>
              <a:rPr lang="cs-CZ" sz="1600" dirty="0" smtClean="0"/>
              <a:t>Sb.)</a:t>
            </a:r>
          </a:p>
          <a:p>
            <a:r>
              <a:rPr lang="cs-CZ" sz="1600" dirty="0" smtClean="0"/>
              <a:t>1. 7. 1997 	</a:t>
            </a:r>
            <a:r>
              <a:rPr lang="cs-CZ" sz="1600" dirty="0" smtClean="0"/>
              <a:t>	37 </a:t>
            </a:r>
            <a:r>
              <a:rPr lang="cs-CZ" sz="1600" dirty="0" smtClean="0"/>
              <a:t>Kč </a:t>
            </a:r>
          </a:p>
          <a:p>
            <a:r>
              <a:rPr lang="cs-CZ" sz="1600" dirty="0" smtClean="0"/>
              <a:t>1.1. 2006		45 Kč (nový zákon 348/2005 Sb.)</a:t>
            </a:r>
          </a:p>
          <a:p>
            <a:endParaRPr lang="cs-CZ" sz="1600" dirty="0" smtClean="0"/>
          </a:p>
          <a:p>
            <a:r>
              <a:rPr lang="cs-CZ" sz="1600" b="1" dirty="0" smtClean="0"/>
              <a:t>Televizní </a:t>
            </a:r>
            <a:r>
              <a:rPr lang="cs-CZ" sz="1600" b="1" dirty="0" smtClean="0"/>
              <a:t>poplatek</a:t>
            </a:r>
            <a:r>
              <a:rPr lang="cs-CZ" sz="1600" dirty="0" smtClean="0"/>
              <a:t> </a:t>
            </a:r>
          </a:p>
          <a:p>
            <a:r>
              <a:rPr lang="cs-CZ" sz="1600" dirty="0" smtClean="0"/>
              <a:t>1. 4. 1991 		50 Kčs (rozhodnutí vlády)</a:t>
            </a:r>
          </a:p>
          <a:p>
            <a:r>
              <a:rPr lang="cs-CZ" sz="1600" dirty="0" smtClean="0"/>
              <a:t>1</a:t>
            </a:r>
            <a:r>
              <a:rPr lang="cs-CZ" sz="1600" dirty="0" smtClean="0"/>
              <a:t>. 4. 1995 	</a:t>
            </a:r>
            <a:r>
              <a:rPr lang="cs-CZ" sz="1600" dirty="0" smtClean="0"/>
              <a:t>	50 </a:t>
            </a:r>
            <a:r>
              <a:rPr lang="cs-CZ" sz="1600" dirty="0" smtClean="0"/>
              <a:t>Kč (na základě zákona </a:t>
            </a:r>
            <a:r>
              <a:rPr lang="cs-CZ" sz="1600" dirty="0" smtClean="0"/>
              <a:t>252/1994 </a:t>
            </a:r>
            <a:r>
              <a:rPr lang="cs-CZ" sz="1600" dirty="0" smtClean="0"/>
              <a:t>Sb.)</a:t>
            </a:r>
          </a:p>
          <a:p>
            <a:r>
              <a:rPr lang="cs-CZ" sz="1600" dirty="0" smtClean="0"/>
              <a:t>1. 7. 1997 	</a:t>
            </a:r>
            <a:r>
              <a:rPr lang="cs-CZ" sz="1600" dirty="0" smtClean="0"/>
              <a:t>	75 </a:t>
            </a:r>
            <a:r>
              <a:rPr lang="cs-CZ" sz="1600" dirty="0" smtClean="0"/>
              <a:t>Kč </a:t>
            </a:r>
          </a:p>
          <a:p>
            <a:r>
              <a:rPr lang="cs-CZ" sz="1600" dirty="0" smtClean="0"/>
              <a:t>1. 1. 2006		100 Kč (nový zákon 348/2005 Sb.)</a:t>
            </a:r>
            <a:endParaRPr lang="cs-CZ" sz="1600" dirty="0" smtClean="0"/>
          </a:p>
          <a:p>
            <a:r>
              <a:rPr lang="cs-CZ" sz="1600" dirty="0" smtClean="0"/>
              <a:t>1. 1. 2007		120 Kč</a:t>
            </a:r>
          </a:p>
          <a:p>
            <a:r>
              <a:rPr lang="cs-CZ" sz="1600" dirty="0" smtClean="0"/>
              <a:t>1.1. 2008		135 Kč (podmínka zákona 340/05, že ČT přestane vysílat reklamu) 			reklama dočasně povolena na financování přechodu  TV vysílání na </a:t>
            </a:r>
            <a:r>
              <a:rPr lang="cs-CZ" sz="1600" dirty="0" err="1" smtClean="0"/>
              <a:t>digitál</a:t>
            </a:r>
            <a:r>
              <a:rPr lang="cs-CZ" sz="1600" dirty="0" smtClean="0"/>
              <a:t>, 		po ukončení přechodu – rok 2011 – měla reklama, skončit. Neskončila 		kvůli senátní novele – </a:t>
            </a:r>
            <a:r>
              <a:rPr lang="cs-CZ" sz="1600" dirty="0" err="1" smtClean="0"/>
              <a:t>Töpfer</a:t>
            </a:r>
            <a:r>
              <a:rPr lang="cs-CZ" sz="1600" dirty="0" smtClean="0"/>
              <a:t>).</a:t>
            </a:r>
          </a:p>
        </p:txBody>
      </p:sp>
      <p:sp>
        <p:nvSpPr>
          <p:cNvPr id="3" name="Zástupný symbol pro číslo snímku 2"/>
          <p:cNvSpPr>
            <a:spLocks noGrp="1"/>
          </p:cNvSpPr>
          <p:nvPr>
            <p:ph type="sldNum" sz="quarter" idx="12"/>
          </p:nvPr>
        </p:nvSpPr>
        <p:spPr/>
        <p:txBody>
          <a:bodyPr/>
          <a:lstStyle/>
          <a:p>
            <a:fld id="{4E89C5C4-6B4B-4C11-A8CE-4E357543DE98}" type="slidenum">
              <a:rPr lang="cs-CZ" smtClean="0"/>
              <a:pPr/>
              <a:t>4</a:t>
            </a:fld>
            <a:endParaRPr lang="cs-CZ"/>
          </a:p>
        </p:txBody>
      </p:sp>
      <p:sp>
        <p:nvSpPr>
          <p:cNvPr id="4" name="Zástupný symbol pro zápatí 3"/>
          <p:cNvSpPr>
            <a:spLocks noGrp="1"/>
          </p:cNvSpPr>
          <p:nvPr>
            <p:ph type="ftr" sz="quarter" idx="11"/>
          </p:nvPr>
        </p:nvSpPr>
        <p:spPr/>
        <p:txBody>
          <a:bodyPr/>
          <a:lstStyle/>
          <a:p>
            <a:endParaRPr lang="cs-CZ"/>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332656"/>
            <a:ext cx="8352928" cy="369332"/>
          </a:xfrm>
          <a:prstGeom prst="rect">
            <a:avLst/>
          </a:prstGeom>
          <a:noFill/>
        </p:spPr>
        <p:txBody>
          <a:bodyPr wrap="square" rtlCol="0">
            <a:spAutoFit/>
          </a:bodyPr>
          <a:lstStyle/>
          <a:p>
            <a:pPr algn="ctr"/>
            <a:r>
              <a:rPr lang="cs-CZ" b="1" dirty="0" smtClean="0"/>
              <a:t>Počítače, digitalizace, technologický vývoj mění po roce 2000 prostředí a pravidla</a:t>
            </a:r>
            <a:endParaRPr lang="cs-CZ" b="1" dirty="0" smtClean="0"/>
          </a:p>
        </p:txBody>
      </p:sp>
      <p:sp>
        <p:nvSpPr>
          <p:cNvPr id="3" name="Zástupný symbol pro číslo snímku 2"/>
          <p:cNvSpPr>
            <a:spLocks noGrp="1"/>
          </p:cNvSpPr>
          <p:nvPr>
            <p:ph type="sldNum" sz="quarter" idx="12"/>
          </p:nvPr>
        </p:nvSpPr>
        <p:spPr/>
        <p:txBody>
          <a:bodyPr/>
          <a:lstStyle/>
          <a:p>
            <a:fld id="{4E89C5C4-6B4B-4C11-A8CE-4E357543DE98}" type="slidenum">
              <a:rPr lang="cs-CZ" smtClean="0"/>
              <a:pPr/>
              <a:t>5</a:t>
            </a:fld>
            <a:endParaRPr lang="cs-CZ"/>
          </a:p>
        </p:txBody>
      </p:sp>
      <p:sp>
        <p:nvSpPr>
          <p:cNvPr id="4" name="Zástupný symbol pro zápatí 3"/>
          <p:cNvSpPr>
            <a:spLocks noGrp="1"/>
          </p:cNvSpPr>
          <p:nvPr>
            <p:ph type="ftr" sz="quarter" idx="11"/>
          </p:nvPr>
        </p:nvSpPr>
        <p:spPr/>
        <p:txBody>
          <a:bodyPr/>
          <a:lstStyle/>
          <a:p>
            <a:endParaRPr lang="cs-CZ"/>
          </a:p>
        </p:txBody>
      </p:sp>
      <p:pic>
        <p:nvPicPr>
          <p:cNvPr id="5" name="Obrázek 4" descr="digivyvoj.jpg"/>
          <p:cNvPicPr>
            <a:picLocks noChangeAspect="1"/>
          </p:cNvPicPr>
          <p:nvPr/>
        </p:nvPicPr>
        <p:blipFill>
          <a:blip r:embed="rId2" cstate="print"/>
          <a:stretch>
            <a:fillRect/>
          </a:stretch>
        </p:blipFill>
        <p:spPr>
          <a:xfrm>
            <a:off x="107504" y="692696"/>
            <a:ext cx="2995571" cy="5589240"/>
          </a:xfrm>
          <a:prstGeom prst="rect">
            <a:avLst/>
          </a:prstGeom>
        </p:spPr>
      </p:pic>
      <p:pic>
        <p:nvPicPr>
          <p:cNvPr id="6" name="Obrázek 5" descr="CTf.jpg"/>
          <p:cNvPicPr>
            <a:picLocks noChangeAspect="1"/>
          </p:cNvPicPr>
          <p:nvPr/>
        </p:nvPicPr>
        <p:blipFill>
          <a:blip r:embed="rId3" cstate="print"/>
          <a:stretch>
            <a:fillRect/>
          </a:stretch>
        </p:blipFill>
        <p:spPr>
          <a:xfrm>
            <a:off x="3779912" y="692696"/>
            <a:ext cx="2232248" cy="5571619"/>
          </a:xfrm>
          <a:prstGeom prst="rect">
            <a:avLst/>
          </a:prstGeom>
        </p:spPr>
      </p:pic>
      <p:pic>
        <p:nvPicPr>
          <p:cNvPr id="7" name="Obrázek 6" descr="rozhlasf.jpg"/>
          <p:cNvPicPr>
            <a:picLocks noChangeAspect="1"/>
          </p:cNvPicPr>
          <p:nvPr/>
        </p:nvPicPr>
        <p:blipFill>
          <a:blip r:embed="rId4" cstate="print"/>
          <a:stretch>
            <a:fillRect/>
          </a:stretch>
        </p:blipFill>
        <p:spPr>
          <a:xfrm>
            <a:off x="6156176" y="692696"/>
            <a:ext cx="2448271" cy="5815686"/>
          </a:xfrm>
          <a:prstGeom prst="rect">
            <a:avLst/>
          </a:prstGeom>
        </p:spPr>
      </p:pic>
      <p:sp>
        <p:nvSpPr>
          <p:cNvPr id="8" name="TextovéPole 7"/>
          <p:cNvSpPr txBox="1"/>
          <p:nvPr/>
        </p:nvSpPr>
        <p:spPr>
          <a:xfrm>
            <a:off x="3131840" y="692696"/>
            <a:ext cx="648072" cy="5355312"/>
          </a:xfrm>
          <a:prstGeom prst="rect">
            <a:avLst/>
          </a:prstGeom>
          <a:noFill/>
        </p:spPr>
        <p:txBody>
          <a:bodyPr wrap="square" rtlCol="0">
            <a:spAutoFit/>
          </a:bodyPr>
          <a:lstStyle/>
          <a:p>
            <a:endParaRPr lang="cs-CZ" dirty="0" smtClean="0"/>
          </a:p>
          <a:p>
            <a:r>
              <a:rPr lang="cs-CZ" b="1" dirty="0" smtClean="0">
                <a:solidFill>
                  <a:srgbClr val="FF0000"/>
                </a:solidFill>
              </a:rPr>
              <a:t>1993</a:t>
            </a:r>
          </a:p>
          <a:p>
            <a:endParaRPr lang="cs-CZ" b="1" dirty="0" smtClean="0">
              <a:solidFill>
                <a:srgbClr val="FF0000"/>
              </a:solidFill>
            </a:endParaRPr>
          </a:p>
          <a:p>
            <a:endParaRPr lang="cs-CZ" b="1" dirty="0" smtClean="0">
              <a:solidFill>
                <a:srgbClr val="FF0000"/>
              </a:solidFill>
            </a:endParaRPr>
          </a:p>
          <a:p>
            <a:r>
              <a:rPr lang="cs-CZ" b="1" dirty="0" smtClean="0">
                <a:solidFill>
                  <a:srgbClr val="FF0000"/>
                </a:solidFill>
              </a:rPr>
              <a:t>1993</a:t>
            </a:r>
          </a:p>
          <a:p>
            <a:endParaRPr lang="cs-CZ" b="1" dirty="0" smtClean="0">
              <a:solidFill>
                <a:srgbClr val="FF0000"/>
              </a:solidFill>
            </a:endParaRPr>
          </a:p>
          <a:p>
            <a:endParaRPr lang="cs-CZ" b="1" dirty="0" smtClean="0">
              <a:solidFill>
                <a:srgbClr val="FF0000"/>
              </a:solidFill>
            </a:endParaRPr>
          </a:p>
          <a:p>
            <a:r>
              <a:rPr lang="cs-CZ" b="1" dirty="0" smtClean="0">
                <a:solidFill>
                  <a:srgbClr val="FF0000"/>
                </a:solidFill>
              </a:rPr>
              <a:t>2020</a:t>
            </a:r>
          </a:p>
          <a:p>
            <a:endParaRPr lang="cs-CZ" b="1" dirty="0" smtClean="0">
              <a:solidFill>
                <a:srgbClr val="FF0000"/>
              </a:solidFill>
            </a:endParaRPr>
          </a:p>
          <a:p>
            <a:endParaRPr lang="cs-CZ" b="1" dirty="0" smtClean="0">
              <a:solidFill>
                <a:srgbClr val="FF0000"/>
              </a:solidFill>
            </a:endParaRPr>
          </a:p>
          <a:p>
            <a:r>
              <a:rPr lang="cs-CZ" b="1" dirty="0" smtClean="0">
                <a:solidFill>
                  <a:srgbClr val="FF0000"/>
                </a:solidFill>
              </a:rPr>
              <a:t>2005</a:t>
            </a:r>
          </a:p>
          <a:p>
            <a:endParaRPr lang="cs-CZ" b="1" dirty="0" smtClean="0">
              <a:solidFill>
                <a:srgbClr val="FF0000"/>
              </a:solidFill>
            </a:endParaRPr>
          </a:p>
          <a:p>
            <a:endParaRPr lang="cs-CZ" b="1" dirty="0" smtClean="0">
              <a:solidFill>
                <a:srgbClr val="FF0000"/>
              </a:solidFill>
            </a:endParaRPr>
          </a:p>
          <a:p>
            <a:r>
              <a:rPr lang="cs-CZ" b="1" dirty="0" smtClean="0">
                <a:solidFill>
                  <a:srgbClr val="FF0000"/>
                </a:solidFill>
              </a:rPr>
              <a:t>2006</a:t>
            </a:r>
            <a:endParaRPr lang="cs-CZ" b="1" dirty="0" smtClean="0">
              <a:solidFill>
                <a:srgbClr val="FF0000"/>
              </a:solidFill>
            </a:endParaRPr>
          </a:p>
          <a:p>
            <a:endParaRPr lang="cs-CZ" b="1" dirty="0" smtClean="0">
              <a:solidFill>
                <a:srgbClr val="FF0000"/>
              </a:solidFill>
            </a:endParaRPr>
          </a:p>
          <a:p>
            <a:endParaRPr lang="cs-CZ" b="1" dirty="0" smtClean="0">
              <a:solidFill>
                <a:srgbClr val="FF0000"/>
              </a:solidFill>
            </a:endParaRPr>
          </a:p>
          <a:p>
            <a:r>
              <a:rPr lang="cs-CZ" b="1" dirty="0" smtClean="0">
                <a:solidFill>
                  <a:srgbClr val="FF0000"/>
                </a:solidFill>
              </a:rPr>
              <a:t>2013</a:t>
            </a:r>
          </a:p>
          <a:p>
            <a:endParaRPr lang="cs-CZ" b="1" dirty="0" smtClean="0">
              <a:solidFill>
                <a:srgbClr val="FF0000"/>
              </a:solidFill>
            </a:endParaRPr>
          </a:p>
          <a:p>
            <a:r>
              <a:rPr lang="cs-CZ" b="1" dirty="0" smtClean="0">
                <a:solidFill>
                  <a:srgbClr val="FF0000"/>
                </a:solidFill>
              </a:rPr>
              <a:t>2013</a:t>
            </a:r>
            <a:endParaRPr lang="cs-CZ" b="1" dirty="0">
              <a:solidFill>
                <a:srgbClr val="FF0000"/>
              </a:solidFill>
            </a:endParaRPr>
          </a:p>
        </p:txBody>
      </p:sp>
      <p:sp>
        <p:nvSpPr>
          <p:cNvPr id="9" name="TextovéPole 8"/>
          <p:cNvSpPr txBox="1"/>
          <p:nvPr/>
        </p:nvSpPr>
        <p:spPr>
          <a:xfrm>
            <a:off x="899592" y="980728"/>
            <a:ext cx="7128792" cy="1754326"/>
          </a:xfrm>
          <a:prstGeom prst="rect">
            <a:avLst/>
          </a:prstGeom>
          <a:solidFill>
            <a:schemeClr val="bg2">
              <a:lumMod val="90000"/>
            </a:schemeClr>
          </a:solidFill>
        </p:spPr>
        <p:txBody>
          <a:bodyPr wrap="square" rtlCol="0">
            <a:spAutoFit/>
          </a:bodyPr>
          <a:lstStyle/>
          <a:p>
            <a:r>
              <a:rPr lang="cs-CZ" dirty="0" smtClean="0"/>
              <a:t>S příchodem počítačů, mobilních telefonů, </a:t>
            </a:r>
            <a:r>
              <a:rPr lang="cs-CZ" dirty="0" err="1" smtClean="0"/>
              <a:t>iPadů</a:t>
            </a:r>
            <a:r>
              <a:rPr lang="cs-CZ" dirty="0" smtClean="0"/>
              <a:t> a dalších způsobů distribuce audiovize přes internet vznikla další zařízení, která teoreticky mohla fungovat jako „</a:t>
            </a:r>
            <a:r>
              <a:rPr lang="cs-CZ" i="1" dirty="0" smtClean="0"/>
              <a:t>zařízení </a:t>
            </a:r>
            <a:r>
              <a:rPr lang="cs-CZ" i="1" dirty="0" smtClean="0"/>
              <a:t>technicky </a:t>
            </a:r>
            <a:r>
              <a:rPr lang="cs-CZ" i="1" dirty="0" smtClean="0"/>
              <a:t>způsobilé </a:t>
            </a:r>
            <a:r>
              <a:rPr lang="cs-CZ" i="1" dirty="0" smtClean="0"/>
              <a:t>k individuálně volitelné reprodukci </a:t>
            </a:r>
            <a:r>
              <a:rPr lang="cs-CZ" i="1" dirty="0" smtClean="0"/>
              <a:t>televizního (rozhlasového) vysílání</a:t>
            </a:r>
            <a:r>
              <a:rPr lang="cs-CZ" dirty="0" smtClean="0"/>
              <a:t>,“ aniž by vysílání rozhlasu a televize sledoval. Zdůvodnění povinnosti poplatku založeného na vlastnictví přijímače byla zpochybněna.</a:t>
            </a:r>
            <a:endParaRPr lang="cs-CZ" dirty="0"/>
          </a:p>
        </p:txBody>
      </p:sp>
      <p:sp>
        <p:nvSpPr>
          <p:cNvPr id="10" name="TextovéPole 9"/>
          <p:cNvSpPr txBox="1"/>
          <p:nvPr/>
        </p:nvSpPr>
        <p:spPr>
          <a:xfrm>
            <a:off x="899592" y="3356992"/>
            <a:ext cx="7200800" cy="2585323"/>
          </a:xfrm>
          <a:prstGeom prst="rect">
            <a:avLst/>
          </a:prstGeom>
          <a:solidFill>
            <a:schemeClr val="bg2">
              <a:lumMod val="90000"/>
            </a:schemeClr>
          </a:solidFill>
        </p:spPr>
        <p:txBody>
          <a:bodyPr wrap="square" rtlCol="0">
            <a:spAutoFit/>
          </a:bodyPr>
          <a:lstStyle/>
          <a:p>
            <a:r>
              <a:rPr lang="cs-CZ" dirty="0" smtClean="0"/>
              <a:t>Západoevropské země na situaci reagovaly zrušením poplatku zdůvodněného vlastnictvím přijímače a poplatek nahradily</a:t>
            </a:r>
          </a:p>
          <a:p>
            <a:endParaRPr lang="cs-CZ" dirty="0" smtClean="0"/>
          </a:p>
          <a:p>
            <a:pPr>
              <a:buFontTx/>
              <a:buChar char="-"/>
            </a:pPr>
            <a:r>
              <a:rPr lang="cs-CZ" dirty="0" smtClean="0"/>
              <a:t> poplatkem (daní) </a:t>
            </a:r>
            <a:r>
              <a:rPr lang="cs-CZ" dirty="0" smtClean="0"/>
              <a:t>za domácnost - SRN (2013), Švýcarsko (2019)</a:t>
            </a:r>
          </a:p>
          <a:p>
            <a:pPr>
              <a:buFontTx/>
              <a:buChar char="-"/>
            </a:pPr>
            <a:r>
              <a:rPr lang="cs-CZ" dirty="0" smtClean="0"/>
              <a:t> zvláštní </a:t>
            </a:r>
            <a:r>
              <a:rPr lang="cs-CZ" dirty="0" smtClean="0"/>
              <a:t>daní z příjmu - Finsko (2013), Švédsko (2019)</a:t>
            </a:r>
          </a:p>
          <a:p>
            <a:pPr>
              <a:buFontTx/>
              <a:buChar char="-"/>
            </a:pPr>
            <a:r>
              <a:rPr lang="cs-CZ" dirty="0" smtClean="0"/>
              <a:t>Financováním ze státního rozpočtu - </a:t>
            </a:r>
            <a:r>
              <a:rPr lang="cs-CZ" dirty="0" smtClean="0"/>
              <a:t>Nizozemsko (2000), Dánsko (2022), Norsko (2020</a:t>
            </a:r>
            <a:r>
              <a:rPr lang="cs-CZ" dirty="0" smtClean="0"/>
              <a:t>), Francie (2022)</a:t>
            </a:r>
          </a:p>
          <a:p>
            <a:pPr>
              <a:buFontTx/>
              <a:buChar char="-"/>
            </a:pPr>
            <a:endParaRPr lang="cs-CZ" dirty="0" smtClean="0"/>
          </a:p>
          <a:p>
            <a:r>
              <a:rPr lang="cs-CZ" dirty="0" smtClean="0"/>
              <a:t>O zrušení poplatku se vážně uvažuje ve Velké Británii =&gt;</a:t>
            </a:r>
            <a:endParaRPr lang="cs-CZ"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wipe(down)">
                                      <p:cBhvr>
                                        <p:cTn id="15" dur="500"/>
                                        <p:tgtEl>
                                          <p:spTgt spid="10">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down)">
                                      <p:cBhvr>
                                        <p:cTn id="21" dur="500"/>
                                        <p:tgtEl>
                                          <p:spTgt spid="10">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wipe(down)">
                                      <p:cBhvr>
                                        <p:cTn id="24" dur="500"/>
                                        <p:tgtEl>
                                          <p:spTgt spid="10">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down)">
                                      <p:cBhvr>
                                        <p:cTn id="27" dur="500"/>
                                        <p:tgtEl>
                                          <p:spTgt spid="10">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wipe(down)">
                                      <p:cBhvr>
                                        <p:cTn id="30"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0"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11560" y="836712"/>
            <a:ext cx="8280920" cy="6032421"/>
          </a:xfrm>
          <a:prstGeom prst="rect">
            <a:avLst/>
          </a:prstGeom>
          <a:noFill/>
        </p:spPr>
        <p:txBody>
          <a:bodyPr wrap="square" rtlCol="0">
            <a:spAutoFit/>
          </a:bodyPr>
          <a:lstStyle/>
          <a:p>
            <a:r>
              <a:rPr lang="cs-CZ" b="1" dirty="0" smtClean="0"/>
              <a:t>Aktuality:</a:t>
            </a:r>
          </a:p>
          <a:p>
            <a:r>
              <a:rPr lang="cs-CZ" sz="1600" dirty="0" smtClean="0"/>
              <a:t>Debata o zrušení </a:t>
            </a:r>
            <a:r>
              <a:rPr lang="cs-CZ" sz="1600" b="1" dirty="0" smtClean="0"/>
              <a:t>licence </a:t>
            </a:r>
            <a:r>
              <a:rPr lang="cs-CZ" sz="1600" b="1" dirty="0" err="1" smtClean="0"/>
              <a:t>fee</a:t>
            </a:r>
            <a:r>
              <a:rPr lang="cs-CZ" sz="1600" dirty="0" smtClean="0"/>
              <a:t>  probíhá už několik let .Boris </a:t>
            </a:r>
            <a:r>
              <a:rPr lang="cs-CZ" sz="1600" dirty="0" err="1" smtClean="0"/>
              <a:t>Johnson</a:t>
            </a:r>
            <a:r>
              <a:rPr lang="cs-CZ" sz="1600" dirty="0" smtClean="0"/>
              <a:t> útočil na BBC kvůli kriminalizaci jeho vybírání.</a:t>
            </a:r>
          </a:p>
          <a:p>
            <a:r>
              <a:rPr lang="cs-CZ" sz="1600" dirty="0" smtClean="0"/>
              <a:t>Jeho výše byla před léty zakonzervována s tím, že se bude až do roku 2027 (konec platnosti současné Charty BBC) navyšovat jen o inflaci.</a:t>
            </a:r>
          </a:p>
          <a:p>
            <a:endParaRPr lang="cs-CZ" sz="1600" dirty="0" smtClean="0"/>
          </a:p>
          <a:p>
            <a:r>
              <a:rPr lang="cs-CZ" sz="1600" dirty="0" smtClean="0"/>
              <a:t>Letos </a:t>
            </a:r>
            <a:r>
              <a:rPr lang="cs-CZ" sz="1600" b="1" dirty="0" smtClean="0"/>
              <a:t>v lednu</a:t>
            </a:r>
            <a:r>
              <a:rPr lang="cs-CZ" sz="1600" dirty="0" smtClean="0"/>
              <a:t> však ministerstvo rozhodlo, že na dva roky se zmrazí na 159 liber.  Viz </a:t>
            </a:r>
            <a:r>
              <a:rPr lang="en-US" sz="1600" dirty="0" smtClean="0"/>
              <a:t>TV </a:t>
            </a:r>
            <a:r>
              <a:rPr lang="en-US" sz="1600" dirty="0" err="1" smtClean="0"/>
              <a:t>licence</a:t>
            </a:r>
            <a:r>
              <a:rPr lang="en-US" sz="1600" dirty="0" smtClean="0"/>
              <a:t> fee settlement</a:t>
            </a:r>
            <a:endParaRPr lang="cs-CZ" sz="1600" dirty="0" smtClean="0"/>
          </a:p>
          <a:p>
            <a:r>
              <a:rPr lang="en-US" sz="1600" dirty="0" smtClean="0">
                <a:hlinkClick r:id="rId2"/>
              </a:rPr>
              <a:t>https://www.gov.uk/government/news/tv-licence-fee-frozen-for-two-years</a:t>
            </a:r>
            <a:endParaRPr lang="cs-CZ" sz="1600" dirty="0" smtClean="0"/>
          </a:p>
          <a:p>
            <a:endParaRPr lang="cs-CZ" sz="1600" dirty="0"/>
          </a:p>
          <a:p>
            <a:r>
              <a:rPr lang="cs-CZ" sz="1600" dirty="0" err="1" smtClean="0"/>
              <a:t>The</a:t>
            </a:r>
            <a:r>
              <a:rPr lang="cs-CZ" sz="1600" dirty="0" smtClean="0"/>
              <a:t> </a:t>
            </a:r>
            <a:r>
              <a:rPr lang="cs-CZ" sz="1600" dirty="0" err="1" smtClean="0"/>
              <a:t>Guardian</a:t>
            </a:r>
            <a:r>
              <a:rPr lang="cs-CZ" sz="1600" dirty="0" smtClean="0"/>
              <a:t> </a:t>
            </a:r>
            <a:r>
              <a:rPr lang="cs-CZ" sz="1600" b="1" dirty="0" smtClean="0"/>
              <a:t>20. září 2022</a:t>
            </a:r>
            <a:r>
              <a:rPr lang="cs-CZ" sz="1600" dirty="0" smtClean="0"/>
              <a:t>: Nová ministryně pro digitalizaci, kulturu, média a sport opět naznačila, že chce jednat o zrušení poplatku </a:t>
            </a:r>
            <a:r>
              <a:rPr lang="cs-CZ" sz="1600" dirty="0" smtClean="0">
                <a:hlinkClick r:id="rId3"/>
              </a:rPr>
              <a:t>https://www.theguardian.com/media/2022/sep/20/ministers-bis-review-channel-4-privatisation-and-scrapping-of-bbc-licence-fee</a:t>
            </a:r>
            <a:endParaRPr lang="en-US" sz="1600" dirty="0" smtClean="0"/>
          </a:p>
          <a:p>
            <a:endParaRPr lang="cs-CZ" sz="1600" dirty="0" smtClean="0"/>
          </a:p>
          <a:p>
            <a:r>
              <a:rPr lang="cs-CZ" sz="1600" dirty="0" err="1" smtClean="0"/>
              <a:t>Royal</a:t>
            </a:r>
            <a:r>
              <a:rPr lang="cs-CZ" sz="1600" dirty="0" smtClean="0"/>
              <a:t> </a:t>
            </a:r>
            <a:r>
              <a:rPr lang="cs-CZ" sz="1600" dirty="0" err="1" smtClean="0"/>
              <a:t>Television</a:t>
            </a:r>
            <a:r>
              <a:rPr lang="cs-CZ" sz="1600" dirty="0" smtClean="0"/>
              <a:t> Society </a:t>
            </a:r>
            <a:r>
              <a:rPr lang="cs-CZ" sz="1600" b="1" dirty="0" smtClean="0"/>
              <a:t>27. září 2022</a:t>
            </a:r>
            <a:r>
              <a:rPr lang="cs-CZ" sz="1600" dirty="0" smtClean="0"/>
              <a:t>: šéf </a:t>
            </a:r>
            <a:r>
              <a:rPr lang="cs-CZ" sz="1600" dirty="0" err="1" smtClean="0"/>
              <a:t>Ofcom</a:t>
            </a:r>
            <a:r>
              <a:rPr lang="cs-CZ" sz="1600" dirty="0" smtClean="0"/>
              <a:t> Michael Grade se v zásadním projevu o televizi debatě o poplatku vyhnul s tím, že „je třeba řešit financování BBC“ </a:t>
            </a:r>
          </a:p>
          <a:p>
            <a:r>
              <a:rPr lang="cs-CZ" sz="1600" dirty="0" smtClean="0">
                <a:hlinkClick r:id="rId4"/>
              </a:rPr>
              <a:t>https://www.ofcom.org.uk/news-centre/2022/how-television-can-civilise-the-national-debate</a:t>
            </a:r>
            <a:endParaRPr lang="en-US" sz="1600" dirty="0" smtClean="0"/>
          </a:p>
          <a:p>
            <a:endParaRPr lang="cs-CZ" sz="1600" dirty="0" smtClean="0"/>
          </a:p>
          <a:p>
            <a:r>
              <a:rPr lang="cs-CZ" sz="1600" dirty="0" smtClean="0"/>
              <a:t>BBC reaguje </a:t>
            </a:r>
            <a:r>
              <a:rPr lang="cs-CZ" sz="1600" b="1" dirty="0" smtClean="0"/>
              <a:t>6. září 2022</a:t>
            </a:r>
            <a:r>
              <a:rPr lang="cs-CZ" sz="1600" dirty="0" smtClean="0"/>
              <a:t> prohlášením o pěti principech, které je třeba vzít do úvahy při debatě o financování BBC</a:t>
            </a:r>
          </a:p>
          <a:p>
            <a:r>
              <a:rPr lang="cs-CZ" sz="1600" dirty="0" smtClean="0">
                <a:hlinkClick r:id="rId5"/>
              </a:rPr>
              <a:t>https://www.bbc.com/mediacentre/statements/five-principles-bis-debate-future-funding-of-the-bcc</a:t>
            </a:r>
            <a:endParaRPr lang="cs-CZ" sz="1600" dirty="0" smtClean="0"/>
          </a:p>
          <a:p>
            <a:endParaRPr lang="cs-CZ" sz="1600" dirty="0" smtClean="0"/>
          </a:p>
        </p:txBody>
      </p:sp>
      <p:sp>
        <p:nvSpPr>
          <p:cNvPr id="9" name="TextovéPole 8"/>
          <p:cNvSpPr txBox="1"/>
          <p:nvPr/>
        </p:nvSpPr>
        <p:spPr>
          <a:xfrm>
            <a:off x="539552" y="404664"/>
            <a:ext cx="2443366" cy="461665"/>
          </a:xfrm>
          <a:prstGeom prst="rect">
            <a:avLst/>
          </a:prstGeom>
          <a:noFill/>
        </p:spPr>
        <p:txBody>
          <a:bodyPr wrap="square" rtlCol="0">
            <a:spAutoFit/>
          </a:bodyPr>
          <a:lstStyle/>
          <a:p>
            <a:r>
              <a:rPr lang="cs-CZ" sz="2400" b="1" dirty="0" smtClean="0">
                <a:solidFill>
                  <a:srgbClr val="FF0000"/>
                </a:solidFill>
                <a:latin typeface="Times New Roman" pitchFamily="18" charset="0"/>
                <a:cs typeface="Times New Roman" pitchFamily="18" charset="0"/>
              </a:rPr>
              <a:t>Velká Británie</a:t>
            </a:r>
            <a:endParaRPr lang="cs-CZ" sz="2400" b="1" dirty="0">
              <a:solidFill>
                <a:srgbClr val="FF0000"/>
              </a:solidFill>
              <a:latin typeface="Times New Roman" pitchFamily="18" charset="0"/>
              <a:cs typeface="Times New Roman" pitchFamily="18" charset="0"/>
            </a:endParaRPr>
          </a:p>
        </p:txBody>
      </p:sp>
      <p:sp>
        <p:nvSpPr>
          <p:cNvPr id="4" name="Zástupný symbol pro číslo snímku 3"/>
          <p:cNvSpPr>
            <a:spLocks noGrp="1"/>
          </p:cNvSpPr>
          <p:nvPr>
            <p:ph type="sldNum" sz="quarter" idx="12"/>
          </p:nvPr>
        </p:nvSpPr>
        <p:spPr/>
        <p:txBody>
          <a:bodyPr/>
          <a:lstStyle/>
          <a:p>
            <a:fld id="{4E89C5C4-6B4B-4C11-A8CE-4E357543DE98}" type="slidenum">
              <a:rPr lang="cs-CZ" smtClean="0"/>
              <a:pPr/>
              <a:t>6</a:t>
            </a:fld>
            <a:endParaRPr lang="cs-CZ"/>
          </a:p>
        </p:txBody>
      </p:sp>
      <p:sp>
        <p:nvSpPr>
          <p:cNvPr id="5" name="Zástupný symbol pro zápatí 4"/>
          <p:cNvSpPr>
            <a:spLocks noGrp="1"/>
          </p:cNvSpPr>
          <p:nvPr>
            <p:ph type="ftr" sz="quarter" idx="11"/>
          </p:nvPr>
        </p:nvSpPr>
        <p:spPr/>
        <p:txBody>
          <a:bodyPr/>
          <a:lstStyle/>
          <a:p>
            <a:endParaRPr lang="cs-C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E89C5C4-6B4B-4C11-A8CE-4E357543DE98}" type="slidenum">
              <a:rPr lang="cs-CZ" smtClean="0"/>
              <a:pPr/>
              <a:t>7</a:t>
            </a:fld>
            <a:endParaRPr lang="cs-CZ"/>
          </a:p>
        </p:txBody>
      </p:sp>
      <p:sp>
        <p:nvSpPr>
          <p:cNvPr id="4" name="TextovéPole 3"/>
          <p:cNvSpPr txBox="1"/>
          <p:nvPr/>
        </p:nvSpPr>
        <p:spPr>
          <a:xfrm>
            <a:off x="539552" y="404664"/>
            <a:ext cx="2443366" cy="461665"/>
          </a:xfrm>
          <a:prstGeom prst="rect">
            <a:avLst/>
          </a:prstGeom>
          <a:noFill/>
        </p:spPr>
        <p:txBody>
          <a:bodyPr wrap="square" rtlCol="0">
            <a:spAutoFit/>
          </a:bodyPr>
          <a:lstStyle/>
          <a:p>
            <a:r>
              <a:rPr lang="cs-CZ" sz="2400" b="1" dirty="0" smtClean="0">
                <a:solidFill>
                  <a:srgbClr val="FF0000"/>
                </a:solidFill>
                <a:latin typeface="Times New Roman" pitchFamily="18" charset="0"/>
                <a:cs typeface="Times New Roman" pitchFamily="18" charset="0"/>
              </a:rPr>
              <a:t>Velká Británie</a:t>
            </a:r>
            <a:endParaRPr lang="cs-CZ" sz="2400" b="1" dirty="0">
              <a:solidFill>
                <a:srgbClr val="FF0000"/>
              </a:solidFill>
              <a:latin typeface="Times New Roman" pitchFamily="18" charset="0"/>
              <a:cs typeface="Times New Roman" pitchFamily="18" charset="0"/>
            </a:endParaRPr>
          </a:p>
        </p:txBody>
      </p:sp>
      <p:pic>
        <p:nvPicPr>
          <p:cNvPr id="5" name="Obrázek 4" descr="BBCprincipy.png"/>
          <p:cNvPicPr>
            <a:picLocks noChangeAspect="1"/>
          </p:cNvPicPr>
          <p:nvPr/>
        </p:nvPicPr>
        <p:blipFill>
          <a:blip r:embed="rId2" cstate="print"/>
          <a:stretch>
            <a:fillRect/>
          </a:stretch>
        </p:blipFill>
        <p:spPr>
          <a:xfrm>
            <a:off x="251520" y="1988840"/>
            <a:ext cx="8647653" cy="4430776"/>
          </a:xfrm>
          <a:prstGeom prst="rect">
            <a:avLst/>
          </a:prstGeom>
        </p:spPr>
      </p:pic>
      <p:sp>
        <p:nvSpPr>
          <p:cNvPr id="7" name="TextovéPole 6"/>
          <p:cNvSpPr txBox="1"/>
          <p:nvPr/>
        </p:nvSpPr>
        <p:spPr>
          <a:xfrm>
            <a:off x="467544" y="1052736"/>
            <a:ext cx="8064896" cy="553998"/>
          </a:xfrm>
          <a:prstGeom prst="rect">
            <a:avLst/>
          </a:prstGeom>
          <a:noFill/>
        </p:spPr>
        <p:txBody>
          <a:bodyPr wrap="square" rtlCol="0">
            <a:spAutoFit/>
          </a:bodyPr>
          <a:lstStyle/>
          <a:p>
            <a:r>
              <a:rPr lang="en-US" sz="1600" b="1" dirty="0" smtClean="0"/>
              <a:t>Five Principles to Debate the Future Funding of the BBC</a:t>
            </a:r>
          </a:p>
          <a:p>
            <a:r>
              <a:rPr lang="cs-CZ" sz="1400" dirty="0" smtClean="0"/>
              <a:t>https</a:t>
            </a:r>
            <a:r>
              <a:rPr lang="cs-CZ" sz="1400" dirty="0" smtClean="0"/>
              <a:t>://www.bbc.com/mediacentre/statements/five-principles-to-debate-future-funding-of-the-bcc</a:t>
            </a:r>
            <a:endParaRPr lang="cs-CZ"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347864" y="692696"/>
            <a:ext cx="5544616" cy="3046988"/>
          </a:xfrm>
          <a:prstGeom prst="rect">
            <a:avLst/>
          </a:prstGeom>
          <a:noFill/>
        </p:spPr>
        <p:txBody>
          <a:bodyPr wrap="square" rtlCol="0">
            <a:spAutoFit/>
          </a:bodyPr>
          <a:lstStyle/>
          <a:p>
            <a:r>
              <a:rPr kumimoji="0" lang="pl-PL" sz="1600" b="0" i="0" u="none" strike="noStrike" cap="none" normalizeH="0" baseline="0" dirty="0" smtClean="0">
                <a:ln>
                  <a:noFill/>
                </a:ln>
                <a:solidFill>
                  <a:schemeClr val="tx1"/>
                </a:solidFill>
                <a:effectLst/>
                <a:ea typeface="Calibri" pitchFamily="34" charset="0"/>
                <a:cs typeface="Times New Roman" pitchFamily="18" charset="0"/>
              </a:rPr>
              <a:t>Letos v srpnu </a:t>
            </a:r>
            <a:r>
              <a:rPr lang="pl-PL" sz="1600" dirty="0" smtClean="0"/>
              <a:t>zákon č 2022-1157 „o úpravě financí pro rok 2022 „ </a:t>
            </a:r>
            <a:r>
              <a:rPr lang="pl-PL" sz="1600" b="1" dirty="0" smtClean="0">
                <a:hlinkClick r:id="rId2"/>
              </a:rPr>
              <a:t>zrušil</a:t>
            </a:r>
            <a:r>
              <a:rPr lang="pl-PL" sz="1600" b="1" dirty="0" smtClean="0"/>
              <a:t> </a:t>
            </a:r>
            <a:r>
              <a:rPr kumimoji="0" lang="cs-CZ" sz="1600" b="1" i="0" u="none" strike="noStrike" cap="none" normalizeH="0" baseline="0" dirty="0" smtClean="0">
                <a:ln>
                  <a:noFill/>
                </a:ln>
                <a:solidFill>
                  <a:schemeClr val="tx1"/>
                </a:solidFill>
                <a:effectLst/>
                <a:ea typeface="Calibri" pitchFamily="34" charset="0"/>
                <a:cs typeface="Times New Roman" pitchFamily="18" charset="0"/>
              </a:rPr>
              <a:t>„příspěvek na veřejnou audiovizi</a:t>
            </a:r>
            <a:r>
              <a:rPr kumimoji="0" lang="cs-CZ" sz="1600" b="0" i="0" u="none" strike="noStrike" cap="none" normalizeH="0" baseline="0" dirty="0" smtClean="0">
                <a:ln>
                  <a:noFill/>
                </a:ln>
                <a:solidFill>
                  <a:schemeClr val="tx1"/>
                </a:solidFill>
                <a:effectLst/>
                <a:ea typeface="Calibri" pitchFamily="34" charset="0"/>
                <a:cs typeface="Times New Roman" pitchFamily="18" charset="0"/>
              </a:rPr>
              <a:t>“ (</a:t>
            </a:r>
            <a:r>
              <a:rPr kumimoji="0" lang="cs-CZ" sz="1600" b="0" i="1" u="none" strike="noStrike" cap="none" normalizeH="0" baseline="0" dirty="0" err="1" smtClean="0">
                <a:ln>
                  <a:noFill/>
                </a:ln>
                <a:solidFill>
                  <a:schemeClr val="tx1"/>
                </a:solidFill>
                <a:effectLst/>
                <a:ea typeface="Calibri" pitchFamily="34" charset="0"/>
                <a:cs typeface="Times New Roman" pitchFamily="18" charset="0"/>
              </a:rPr>
              <a:t>contribution</a:t>
            </a:r>
            <a:r>
              <a:rPr kumimoji="0" lang="cs-CZ" sz="1600" b="0" i="1" u="none" strike="noStrike" cap="none" normalizeH="0" baseline="0" dirty="0" smtClean="0">
                <a:ln>
                  <a:noFill/>
                </a:ln>
                <a:solidFill>
                  <a:schemeClr val="tx1"/>
                </a:solidFill>
                <a:effectLst/>
                <a:ea typeface="Calibri" pitchFamily="34" charset="0"/>
                <a:cs typeface="Times New Roman" pitchFamily="18" charset="0"/>
              </a:rPr>
              <a:t> à l'</a:t>
            </a:r>
            <a:r>
              <a:rPr kumimoji="0" lang="cs-CZ" sz="1600" b="0" i="1" u="none" strike="noStrike" cap="none" normalizeH="0" baseline="0" dirty="0" err="1" smtClean="0">
                <a:ln>
                  <a:noFill/>
                </a:ln>
                <a:solidFill>
                  <a:schemeClr val="tx1"/>
                </a:solidFill>
                <a:effectLst/>
                <a:ea typeface="Calibri" pitchFamily="34" charset="0"/>
                <a:cs typeface="Times New Roman" pitchFamily="18" charset="0"/>
              </a:rPr>
              <a:t>audiovisuel</a:t>
            </a:r>
            <a:r>
              <a:rPr kumimoji="0" lang="cs-CZ" sz="1600" b="0" i="1" u="none" strike="noStrike" cap="none" normalizeH="0" baseline="0" dirty="0" smtClean="0">
                <a:ln>
                  <a:noFill/>
                </a:ln>
                <a:solidFill>
                  <a:schemeClr val="tx1"/>
                </a:solidFill>
                <a:effectLst/>
                <a:ea typeface="Calibri" pitchFamily="34" charset="0"/>
                <a:cs typeface="Times New Roman" pitchFamily="18" charset="0"/>
              </a:rPr>
              <a:t> public</a:t>
            </a:r>
            <a:r>
              <a:rPr kumimoji="0" lang="cs-CZ" sz="1600" b="0" i="0" u="none" strike="noStrike" cap="none" normalizeH="0" baseline="0" dirty="0" smtClean="0">
                <a:ln>
                  <a:noFill/>
                </a:ln>
                <a:solidFill>
                  <a:schemeClr val="tx1"/>
                </a:solidFill>
                <a:effectLst/>
                <a:ea typeface="Calibri" pitchFamily="34" charset="0"/>
                <a:cs typeface="Times New Roman" pitchFamily="18" charset="0"/>
              </a:rPr>
              <a:t>).</a:t>
            </a:r>
          </a:p>
          <a:p>
            <a:r>
              <a:rPr kumimoji="0" lang="cs-CZ" sz="1600" b="0" i="0" u="none" strike="noStrike" cap="none" normalizeH="0" dirty="0" smtClean="0">
                <a:ln>
                  <a:noFill/>
                </a:ln>
                <a:solidFill>
                  <a:schemeClr val="tx1"/>
                </a:solidFill>
                <a:effectLst/>
                <a:ea typeface="Calibri" pitchFamily="34" charset="0"/>
                <a:cs typeface="Times New Roman" pitchFamily="18" charset="0"/>
              </a:rPr>
              <a:t>Od roku  2009 </a:t>
            </a:r>
            <a:r>
              <a:rPr kumimoji="0" lang="cs-CZ" sz="1600" b="0" i="0" u="none" strike="noStrike" cap="none" normalizeH="0" baseline="0" dirty="0" smtClean="0">
                <a:ln>
                  <a:noFill/>
                </a:ln>
                <a:solidFill>
                  <a:schemeClr val="tx1"/>
                </a:solidFill>
                <a:effectLst/>
                <a:ea typeface="Calibri" pitchFamily="34" charset="0"/>
                <a:cs typeface="Times New Roman" pitchFamily="18" charset="0"/>
              </a:rPr>
              <a:t>(předtím to byl „audiovizuální poplatek“ </a:t>
            </a:r>
            <a:r>
              <a:rPr kumimoji="0" lang="cs-CZ" sz="1600" b="0" i="0" u="none" strike="noStrike" cap="none" normalizeH="0" dirty="0" smtClean="0">
                <a:ln>
                  <a:noFill/>
                </a:ln>
                <a:solidFill>
                  <a:schemeClr val="tx1"/>
                </a:solidFill>
                <a:effectLst/>
                <a:ea typeface="Calibri" pitchFamily="34" charset="0"/>
                <a:cs typeface="Times New Roman" pitchFamily="18" charset="0"/>
              </a:rPr>
              <a:t> - </a:t>
            </a:r>
            <a:r>
              <a:rPr kumimoji="0" lang="cs-CZ" sz="1600" b="0" i="1" u="none" strike="noStrike" cap="none" normalizeH="0" baseline="0" dirty="0" err="1" smtClean="0">
                <a:ln>
                  <a:noFill/>
                </a:ln>
                <a:solidFill>
                  <a:schemeClr val="tx1"/>
                </a:solidFill>
                <a:effectLst/>
                <a:ea typeface="Calibri" pitchFamily="34" charset="0"/>
                <a:cs typeface="Times New Roman" pitchFamily="18" charset="0"/>
              </a:rPr>
              <a:t>redevance</a:t>
            </a:r>
            <a:r>
              <a:rPr kumimoji="0" lang="cs-CZ" sz="1600" b="0" i="1" u="none" strike="noStrike" cap="none" normalizeH="0" baseline="0" dirty="0" smtClean="0">
                <a:ln>
                  <a:noFill/>
                </a:ln>
                <a:solidFill>
                  <a:schemeClr val="tx1"/>
                </a:solidFill>
                <a:effectLst/>
                <a:ea typeface="Calibri" pitchFamily="34" charset="0"/>
                <a:cs typeface="Times New Roman" pitchFamily="18" charset="0"/>
              </a:rPr>
              <a:t> </a:t>
            </a:r>
            <a:r>
              <a:rPr kumimoji="0" lang="cs-CZ" sz="1600" b="0" i="1" u="none" strike="noStrike" cap="none" normalizeH="0" baseline="0" dirty="0" err="1" smtClean="0">
                <a:ln>
                  <a:noFill/>
                </a:ln>
                <a:solidFill>
                  <a:schemeClr val="tx1"/>
                </a:solidFill>
                <a:effectLst/>
                <a:ea typeface="Calibri" pitchFamily="34" charset="0"/>
                <a:cs typeface="Times New Roman" pitchFamily="18" charset="0"/>
              </a:rPr>
              <a:t>audiovisuelle</a:t>
            </a:r>
            <a:r>
              <a:rPr lang="cs-CZ" sz="1600" i="1" dirty="0" smtClean="0">
                <a:ea typeface="Calibri" pitchFamily="34" charset="0"/>
                <a:cs typeface="Times New Roman" pitchFamily="18" charset="0"/>
              </a:rPr>
              <a:t>)</a:t>
            </a:r>
            <a:r>
              <a:rPr lang="cs-CZ" sz="1600" dirty="0" smtClean="0">
                <a:ea typeface="Calibri" pitchFamily="34" charset="0"/>
                <a:cs typeface="Times New Roman" pitchFamily="18" charset="0"/>
              </a:rPr>
              <a:t> ho </a:t>
            </a:r>
            <a:r>
              <a:rPr kumimoji="0" lang="cs-CZ" sz="1600" b="0" i="0" u="none" strike="noStrike" cap="none" normalizeH="0" dirty="0" smtClean="0">
                <a:ln>
                  <a:noFill/>
                </a:ln>
                <a:solidFill>
                  <a:schemeClr val="tx1"/>
                </a:solidFill>
                <a:effectLst/>
                <a:ea typeface="Calibri" pitchFamily="34" charset="0"/>
                <a:cs typeface="Times New Roman" pitchFamily="18" charset="0"/>
              </a:rPr>
              <a:t>p</a:t>
            </a:r>
            <a:r>
              <a:rPr kumimoji="0" lang="cs-CZ" sz="1600" b="0" i="0" u="none" strike="noStrike" cap="none" normalizeH="0" baseline="0" dirty="0" smtClean="0">
                <a:ln>
                  <a:noFill/>
                </a:ln>
                <a:solidFill>
                  <a:schemeClr val="tx1"/>
                </a:solidFill>
                <a:effectLst/>
                <a:ea typeface="Calibri" pitchFamily="34" charset="0"/>
                <a:cs typeface="Times New Roman" pitchFamily="18" charset="0"/>
              </a:rPr>
              <a:t>latila každá domácnost, v níž byl umístěn televizní přijímač, rekordér či </a:t>
            </a:r>
            <a:r>
              <a:rPr kumimoji="0" lang="cs-CZ" sz="1600" b="0" i="0" u="none" strike="noStrike" cap="none" normalizeH="0" baseline="0" dirty="0" err="1" smtClean="0">
                <a:ln>
                  <a:noFill/>
                </a:ln>
                <a:solidFill>
                  <a:schemeClr val="tx1"/>
                </a:solidFill>
                <a:effectLst/>
                <a:ea typeface="Calibri" pitchFamily="34" charset="0"/>
                <a:cs typeface="Times New Roman" pitchFamily="18" charset="0"/>
              </a:rPr>
              <a:t>dataprojektor</a:t>
            </a:r>
            <a:r>
              <a:rPr kumimoji="0" lang="cs-CZ" sz="1600" b="0" i="0" u="none" strike="noStrike" cap="none" normalizeH="0" baseline="0" dirty="0" smtClean="0">
                <a:ln>
                  <a:noFill/>
                </a:ln>
                <a:solidFill>
                  <a:schemeClr val="tx1"/>
                </a:solidFill>
                <a:effectLst/>
                <a:ea typeface="Calibri" pitchFamily="34" charset="0"/>
                <a:cs typeface="Times New Roman" pitchFamily="18" charset="0"/>
              </a:rPr>
              <a:t> napojený na tuner nebo DVD přehrávač</a:t>
            </a:r>
            <a:r>
              <a:rPr kumimoji="0" lang="cs-CZ" sz="1600" b="0" i="0" u="none" strike="noStrike" cap="none" normalizeH="0" dirty="0" smtClean="0">
                <a:ln>
                  <a:noFill/>
                </a:ln>
                <a:solidFill>
                  <a:schemeClr val="tx1"/>
                </a:solidFill>
                <a:effectLst/>
                <a:ea typeface="Calibri" pitchFamily="34" charset="0"/>
                <a:cs typeface="Times New Roman" pitchFamily="18" charset="0"/>
              </a:rPr>
              <a:t> (nikoli počítač či mobil).</a:t>
            </a:r>
            <a:endParaRPr kumimoji="0" lang="cs-CZ" sz="1600" b="0" i="0" u="none" strike="noStrike" cap="none" normalizeH="0" baseline="0" dirty="0" smtClean="0">
              <a:ln>
                <a:noFill/>
              </a:ln>
              <a:solidFill>
                <a:schemeClr val="tx1"/>
              </a:solidFill>
              <a:effectLst/>
              <a:ea typeface="Calibri" pitchFamily="34" charset="0"/>
              <a:cs typeface="Times New Roman" pitchFamily="18" charset="0"/>
            </a:endParaRPr>
          </a:p>
          <a:p>
            <a:pPr lvl="0" fontAlgn="base">
              <a:spcBef>
                <a:spcPct val="0"/>
              </a:spcBef>
              <a:spcAft>
                <a:spcPct val="0"/>
              </a:spcAft>
            </a:pPr>
            <a:endParaRPr lang="cs-CZ" sz="1600" dirty="0" smtClean="0">
              <a:cs typeface="Times New Roman" pitchFamily="18" charset="0"/>
            </a:endParaRPr>
          </a:p>
          <a:p>
            <a:pPr lvl="0" fontAlgn="base">
              <a:spcBef>
                <a:spcPct val="0"/>
              </a:spcBef>
              <a:spcAft>
                <a:spcPct val="0"/>
              </a:spcAft>
            </a:pPr>
            <a:r>
              <a:rPr lang="cs-CZ" sz="1600" dirty="0" smtClean="0">
                <a:cs typeface="Times New Roman" pitchFamily="18" charset="0"/>
              </a:rPr>
              <a:t>Zrušení platí pro rok 2022,  tj. lidem se budou platby za rok 2022 vracet zpětně.</a:t>
            </a:r>
          </a:p>
          <a:p>
            <a:pPr lvl="0" fontAlgn="base">
              <a:spcBef>
                <a:spcPct val="0"/>
              </a:spcBef>
              <a:spcAft>
                <a:spcPct val="0"/>
              </a:spcAft>
            </a:pPr>
            <a:r>
              <a:rPr lang="cs-CZ" sz="1600" dirty="0" smtClean="0">
                <a:cs typeface="Times New Roman" pitchFamily="18" charset="0"/>
              </a:rPr>
              <a:t>Rozhodnutí platí do konce roku 2024, do přijetí nového daňového zákona pro rok 2025.</a:t>
            </a:r>
            <a:endParaRPr lang="cs-CZ" sz="1600" dirty="0">
              <a:ea typeface="Calibri" pitchFamily="34" charset="0"/>
              <a:cs typeface="Times New Roman" pitchFamily="18" charset="0"/>
            </a:endParaRPr>
          </a:p>
        </p:txBody>
      </p:sp>
      <p:sp>
        <p:nvSpPr>
          <p:cNvPr id="9" name="TextovéPole 8"/>
          <p:cNvSpPr txBox="1"/>
          <p:nvPr/>
        </p:nvSpPr>
        <p:spPr>
          <a:xfrm>
            <a:off x="323528" y="332656"/>
            <a:ext cx="1191352" cy="461665"/>
          </a:xfrm>
          <a:prstGeom prst="rect">
            <a:avLst/>
          </a:prstGeom>
          <a:noFill/>
        </p:spPr>
        <p:txBody>
          <a:bodyPr wrap="none" rtlCol="0">
            <a:spAutoFit/>
          </a:bodyPr>
          <a:lstStyle/>
          <a:p>
            <a:r>
              <a:rPr lang="cs-CZ" sz="2400" b="1" dirty="0" smtClean="0">
                <a:solidFill>
                  <a:srgbClr val="FF0000"/>
                </a:solidFill>
                <a:latin typeface="Times New Roman" pitchFamily="18" charset="0"/>
                <a:cs typeface="Times New Roman" pitchFamily="18" charset="0"/>
              </a:rPr>
              <a:t>Francie</a:t>
            </a:r>
            <a:endParaRPr lang="cs-CZ" sz="2400" b="1" dirty="0">
              <a:solidFill>
                <a:srgbClr val="FF0000"/>
              </a:solidFill>
              <a:latin typeface="Times New Roman" pitchFamily="18" charset="0"/>
              <a:cs typeface="Times New Roman" pitchFamily="18" charset="0"/>
            </a:endParaRPr>
          </a:p>
        </p:txBody>
      </p:sp>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smtClean="0">
                <a:ln>
                  <a:noFill/>
                </a:ln>
                <a:solidFill>
                  <a:srgbClr val="333333"/>
                </a:solidFill>
                <a:effectLst/>
                <a:latin typeface="Arial" pitchFamily="34" charset="0"/>
                <a:ea typeface="Times New Roman" pitchFamily="18" charset="0"/>
                <a:cs typeface="Times New Roman" pitchFamily="18" charset="0"/>
              </a:rPr>
              <a:t> </a:t>
            </a:r>
            <a:endParaRPr kumimoji="0" lang="cs-CZ"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8433" name="Rectangle 1"/>
          <p:cNvSpPr>
            <a:spLocks noChangeArrowheads="1"/>
          </p:cNvSpPr>
          <p:nvPr/>
        </p:nvSpPr>
        <p:spPr bwMode="auto">
          <a:xfrm>
            <a:off x="323528" y="5175775"/>
            <a:ext cx="79208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cs-CZ" sz="1200" dirty="0">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cs-CZ" sz="1200" dirty="0">
              <a:latin typeface="Arial" pitchFamily="34" charset="0"/>
              <a:cs typeface="Times New Roman" pitchFamily="18" charset="0"/>
            </a:endParaRPr>
          </a:p>
          <a:p>
            <a:endParaRPr kumimoji="0" lang="cs-CZ"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Obrázek 11" descr="franciepopl.png"/>
          <p:cNvPicPr>
            <a:picLocks noChangeAspect="1"/>
          </p:cNvPicPr>
          <p:nvPr/>
        </p:nvPicPr>
        <p:blipFill>
          <a:blip r:embed="rId3" cstate="print"/>
          <a:stretch>
            <a:fillRect/>
          </a:stretch>
        </p:blipFill>
        <p:spPr>
          <a:xfrm>
            <a:off x="179512" y="980728"/>
            <a:ext cx="3127055" cy="2708920"/>
          </a:xfrm>
          <a:prstGeom prst="rect">
            <a:avLst/>
          </a:prstGeom>
        </p:spPr>
      </p:pic>
      <p:sp>
        <p:nvSpPr>
          <p:cNvPr id="13" name="TextovéPole 12"/>
          <p:cNvSpPr txBox="1"/>
          <p:nvPr/>
        </p:nvSpPr>
        <p:spPr>
          <a:xfrm>
            <a:off x="251520" y="3861048"/>
            <a:ext cx="8712968" cy="2585323"/>
          </a:xfrm>
          <a:prstGeom prst="rect">
            <a:avLst/>
          </a:prstGeom>
          <a:noFill/>
        </p:spPr>
        <p:txBody>
          <a:bodyPr wrap="square" rtlCol="0">
            <a:spAutoFit/>
          </a:bodyPr>
          <a:lstStyle/>
          <a:p>
            <a:r>
              <a:rPr lang="cs-CZ" dirty="0" smtClean="0"/>
              <a:t>Již dříve audiovizuální příspěvek putoval do státního rozpočtu, který zde soustřeďoval a přerozděloval prostředky a to na základě </a:t>
            </a:r>
            <a:r>
              <a:rPr lang="cs-CZ" b="1" dirty="0" smtClean="0"/>
              <a:t>„</a:t>
            </a:r>
            <a:r>
              <a:rPr lang="pt-BR" b="1" dirty="0" smtClean="0"/>
              <a:t>smlouv</a:t>
            </a:r>
            <a:r>
              <a:rPr lang="cs-CZ" b="1" dirty="0" smtClean="0"/>
              <a:t>y</a:t>
            </a:r>
            <a:r>
              <a:rPr lang="pt-BR" b="1" dirty="0" smtClean="0"/>
              <a:t> </a:t>
            </a:r>
            <a:r>
              <a:rPr lang="pt-BR" b="1" dirty="0"/>
              <a:t>o cílech a </a:t>
            </a:r>
            <a:r>
              <a:rPr lang="pt-BR" b="1" dirty="0" smtClean="0"/>
              <a:t>prostředcíc</a:t>
            </a:r>
            <a:r>
              <a:rPr lang="cs-CZ" b="1" dirty="0" smtClean="0"/>
              <a:t>h“ </a:t>
            </a:r>
            <a:r>
              <a:rPr lang="cs-CZ" dirty="0" smtClean="0"/>
              <a:t>uzavírané mezi vládou a médii veřejné služby na dobu tří až pěti let. Poslední je na rok </a:t>
            </a:r>
            <a:r>
              <a:rPr lang="cs-CZ" dirty="0" smtClean="0">
                <a:hlinkClick r:id="rId4"/>
              </a:rPr>
              <a:t>2020-2022</a:t>
            </a:r>
            <a:r>
              <a:rPr lang="cs-CZ" dirty="0" smtClean="0"/>
              <a:t>.</a:t>
            </a:r>
          </a:p>
          <a:p>
            <a:endParaRPr lang="cs-CZ" dirty="0"/>
          </a:p>
          <a:p>
            <a:r>
              <a:rPr lang="cs-CZ" dirty="0" smtClean="0"/>
              <a:t>Ministerstvo kultury reagovalo rozsáhlou zprávou o reformě financování veřejné audiovize </a:t>
            </a:r>
            <a:r>
              <a:rPr lang="fr-FR" dirty="0" smtClean="0">
                <a:hlinkClick r:id="rId5"/>
              </a:rPr>
              <a:t>Réforme du financement de l'audiovisuel public (culture.gouv.fr)</a:t>
            </a:r>
            <a:r>
              <a:rPr lang="cs-CZ" dirty="0" smtClean="0"/>
              <a:t>, měla by se zpracovat do roku 2025 a měla by </a:t>
            </a:r>
            <a:r>
              <a:rPr lang="cs-CZ" dirty="0"/>
              <a:t>zohlednit tři pilíře finanční nezávislosti: </a:t>
            </a:r>
            <a:r>
              <a:rPr lang="cs-CZ" dirty="0">
                <a:solidFill>
                  <a:srgbClr val="0070C0"/>
                </a:solidFill>
              </a:rPr>
              <a:t>přiměřenost zdrojů </a:t>
            </a:r>
            <a:r>
              <a:rPr lang="cs-CZ" dirty="0"/>
              <a:t>pro </a:t>
            </a:r>
            <a:r>
              <a:rPr lang="cs-CZ" dirty="0" smtClean="0"/>
              <a:t>plnění daných úkolů, </a:t>
            </a:r>
            <a:r>
              <a:rPr lang="cs-CZ" dirty="0">
                <a:solidFill>
                  <a:srgbClr val="0070C0"/>
                </a:solidFill>
              </a:rPr>
              <a:t>předvídatelnost </a:t>
            </a:r>
            <a:r>
              <a:rPr lang="cs-CZ" dirty="0" smtClean="0">
                <a:solidFill>
                  <a:srgbClr val="0070C0"/>
                </a:solidFill>
              </a:rPr>
              <a:t>jejich získávání </a:t>
            </a:r>
            <a:r>
              <a:rPr lang="cs-CZ" dirty="0" smtClean="0"/>
              <a:t>a zákaz meziroční regulace, tj. náhlých a mimořádných úprav rozpočtu</a:t>
            </a:r>
            <a:endParaRPr lang="cs-CZ" dirty="0"/>
          </a:p>
        </p:txBody>
      </p:sp>
      <p:sp>
        <p:nvSpPr>
          <p:cNvPr id="8" name="Zástupný symbol pro číslo snímku 7"/>
          <p:cNvSpPr>
            <a:spLocks noGrp="1"/>
          </p:cNvSpPr>
          <p:nvPr>
            <p:ph type="sldNum" sz="quarter" idx="12"/>
          </p:nvPr>
        </p:nvSpPr>
        <p:spPr/>
        <p:txBody>
          <a:bodyPr/>
          <a:lstStyle/>
          <a:p>
            <a:fld id="{4E89C5C4-6B4B-4C11-A8CE-4E357543DE98}" type="slidenum">
              <a:rPr lang="cs-CZ" smtClean="0"/>
              <a:pPr/>
              <a:t>8</a:t>
            </a:fld>
            <a:endParaRPr lang="cs-CZ"/>
          </a:p>
        </p:txBody>
      </p:sp>
      <p:sp>
        <p:nvSpPr>
          <p:cNvPr id="10" name="Zástupný symbol pro zápatí 9"/>
          <p:cNvSpPr>
            <a:spLocks noGrp="1"/>
          </p:cNvSpPr>
          <p:nvPr>
            <p:ph type="ftr" sz="quarter" idx="11"/>
          </p:nvPr>
        </p:nvSpPr>
        <p:spPr/>
        <p:txBody>
          <a:bodyPr/>
          <a:lstStyle/>
          <a:p>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5" descr="FinskoVero.jpg"/>
          <p:cNvPicPr/>
          <p:nvPr/>
        </p:nvPicPr>
        <p:blipFill>
          <a:blip r:embed="rId2" cstate="print"/>
          <a:stretch>
            <a:fillRect/>
          </a:stretch>
        </p:blipFill>
        <p:spPr>
          <a:xfrm>
            <a:off x="323528" y="764704"/>
            <a:ext cx="4680520" cy="3168352"/>
          </a:xfrm>
          <a:prstGeom prst="rect">
            <a:avLst/>
          </a:prstGeom>
        </p:spPr>
      </p:pic>
      <p:sp>
        <p:nvSpPr>
          <p:cNvPr id="3" name="TextovéPole 2"/>
          <p:cNvSpPr txBox="1"/>
          <p:nvPr/>
        </p:nvSpPr>
        <p:spPr>
          <a:xfrm>
            <a:off x="395536" y="3933056"/>
            <a:ext cx="8424936" cy="2677656"/>
          </a:xfrm>
          <a:prstGeom prst="rect">
            <a:avLst/>
          </a:prstGeom>
          <a:noFill/>
        </p:spPr>
        <p:txBody>
          <a:bodyPr wrap="square" rtlCol="0">
            <a:spAutoFit/>
          </a:bodyPr>
          <a:lstStyle/>
          <a:p>
            <a:r>
              <a:rPr lang="cs-CZ" sz="1400" dirty="0" smtClean="0"/>
              <a:t>Od daně byly osvobozeny osoby mladší 18 let a lidé s příjmem do 7352 euro ročně (cca 260 tisíc Kč).</a:t>
            </a:r>
          </a:p>
          <a:p>
            <a:r>
              <a:rPr lang="cs-CZ" sz="1400" dirty="0" smtClean="0"/>
              <a:t>Limitní </a:t>
            </a:r>
            <a:r>
              <a:rPr lang="cs-CZ" sz="1400" dirty="0"/>
              <a:t>částku 140 euro měsíčně </a:t>
            </a:r>
            <a:r>
              <a:rPr lang="cs-CZ" sz="1400" dirty="0" smtClean="0"/>
              <a:t>platili </a:t>
            </a:r>
            <a:r>
              <a:rPr lang="cs-CZ" sz="1400" dirty="0"/>
              <a:t>lidé s příjmem kolem 40 tisíc euro a výše (tj. nad 1,1 milion Kč). </a:t>
            </a:r>
            <a:endParaRPr lang="cs-CZ" sz="1400" dirty="0" smtClean="0"/>
          </a:p>
          <a:p>
            <a:r>
              <a:rPr lang="cs-CZ" sz="1400" dirty="0" smtClean="0"/>
              <a:t>Předchozí </a:t>
            </a:r>
            <a:r>
              <a:rPr lang="cs-CZ" sz="1400" dirty="0"/>
              <a:t>poplatek placený za přijímač činil </a:t>
            </a:r>
            <a:r>
              <a:rPr lang="cs-CZ" sz="1400" b="1" dirty="0"/>
              <a:t>252 euro </a:t>
            </a:r>
            <a:r>
              <a:rPr lang="cs-CZ" sz="1400" b="1" dirty="0" smtClean="0"/>
              <a:t>ročně</a:t>
            </a:r>
            <a:r>
              <a:rPr lang="cs-CZ" sz="1400" dirty="0" smtClean="0"/>
              <a:t>. </a:t>
            </a:r>
          </a:p>
          <a:p>
            <a:endParaRPr lang="cs-CZ" sz="1400" b="1" u="sng" dirty="0" smtClean="0">
              <a:solidFill>
                <a:srgbClr val="FF0000"/>
              </a:solidFill>
            </a:endParaRPr>
          </a:p>
          <a:p>
            <a:r>
              <a:rPr lang="cs-CZ" sz="1400" b="1" u="sng" dirty="0" smtClean="0">
                <a:solidFill>
                  <a:srgbClr val="FF0000"/>
                </a:solidFill>
              </a:rPr>
              <a:t>Aktualizace 2022:</a:t>
            </a:r>
            <a:r>
              <a:rPr lang="cs-CZ" sz="1400" u="sng" dirty="0" smtClean="0">
                <a:solidFill>
                  <a:srgbClr val="FF0000"/>
                </a:solidFill>
              </a:rPr>
              <a:t> </a:t>
            </a:r>
            <a:r>
              <a:rPr lang="cs-CZ" sz="1400" dirty="0" smtClean="0"/>
              <a:t> viz  </a:t>
            </a:r>
            <a:r>
              <a:rPr lang="cs-CZ" sz="1400" u="sng" dirty="0" smtClean="0">
                <a:hlinkClick r:id="rId3"/>
              </a:rPr>
              <a:t>https://www.vero.fi/syventavat-vero-ohjeet/ohje-hakusivu/48391/yleisradiovero4/</a:t>
            </a:r>
            <a:endParaRPr lang="cs-CZ" sz="1400" u="sng" dirty="0" smtClean="0"/>
          </a:p>
          <a:p>
            <a:r>
              <a:rPr lang="cs-CZ" sz="1400" dirty="0" smtClean="0"/>
              <a:t>Sazba daně je 2,5 procenta z příjmu přesahujícího částku 14 000 euro (cca 350 000 Kč). Kdo má méně než 14 000 euro, neplatí. Horní strop YLE daně byl zvýšen na 163 euro  (cca 4000 Kč) pro příjem do 50 000 euro, podniky  v závislosti na velikosti a příjmu  (nad 50 000 euro) platí 140-3000 euro ročně.</a:t>
            </a:r>
          </a:p>
          <a:p>
            <a:endParaRPr lang="cs-CZ" sz="1400" dirty="0">
              <a:cs typeface="Times New Roman" pitchFamily="18" charset="0"/>
            </a:endParaRPr>
          </a:p>
          <a:p>
            <a:r>
              <a:rPr lang="cs-CZ" sz="1400" dirty="0" smtClean="0">
                <a:cs typeface="Times New Roman" pitchFamily="18" charset="0"/>
              </a:rPr>
              <a:t>Finský příklad následovalo v roce 2019 </a:t>
            </a:r>
            <a:r>
              <a:rPr lang="cs-CZ" sz="1400" b="1" dirty="0" smtClean="0">
                <a:solidFill>
                  <a:srgbClr val="FF0000"/>
                </a:solidFill>
                <a:cs typeface="Times New Roman" pitchFamily="18" charset="0"/>
              </a:rPr>
              <a:t>Švédsko</a:t>
            </a:r>
            <a:r>
              <a:rPr lang="cs-CZ" sz="1400" dirty="0" smtClean="0">
                <a:cs typeface="Times New Roman" pitchFamily="18" charset="0"/>
              </a:rPr>
              <a:t>, které sazbu zjednodušilo na jedno procento do určité výše příjmů.  Zajímavost: „</a:t>
            </a:r>
            <a:r>
              <a:rPr lang="cs-CZ" sz="1400" i="1" dirty="0" smtClean="0"/>
              <a:t>Poplatek za veřejnou službu je daní, i když se nazývá poplatek, a proto se na poplatek vztahuje zákon o daňovém řízení </a:t>
            </a:r>
            <a:r>
              <a:rPr lang="cs-CZ" sz="1400" dirty="0" smtClean="0"/>
              <a:t>.“</a:t>
            </a:r>
            <a:endParaRPr lang="cs-CZ" sz="1400" dirty="0">
              <a:cs typeface="Times New Roman" pitchFamily="18" charset="0"/>
            </a:endParaRPr>
          </a:p>
        </p:txBody>
      </p:sp>
      <p:sp>
        <p:nvSpPr>
          <p:cNvPr id="9" name="TextovéPole 8"/>
          <p:cNvSpPr txBox="1"/>
          <p:nvPr/>
        </p:nvSpPr>
        <p:spPr>
          <a:xfrm>
            <a:off x="395536" y="260648"/>
            <a:ext cx="1794413" cy="461665"/>
          </a:xfrm>
          <a:prstGeom prst="rect">
            <a:avLst/>
          </a:prstGeom>
          <a:noFill/>
        </p:spPr>
        <p:txBody>
          <a:bodyPr wrap="square" rtlCol="0">
            <a:spAutoFit/>
          </a:bodyPr>
          <a:lstStyle/>
          <a:p>
            <a:r>
              <a:rPr lang="cs-CZ" sz="2400" b="1" dirty="0" smtClean="0">
                <a:solidFill>
                  <a:srgbClr val="FF0000"/>
                </a:solidFill>
                <a:latin typeface="Times New Roman" pitchFamily="18" charset="0"/>
                <a:cs typeface="Times New Roman" pitchFamily="18" charset="0"/>
              </a:rPr>
              <a:t>Finsko</a:t>
            </a:r>
            <a:endParaRPr lang="cs-CZ" sz="2400" b="1" dirty="0">
              <a:solidFill>
                <a:srgbClr val="FF0000"/>
              </a:solidFill>
              <a:latin typeface="Times New Roman" pitchFamily="18" charset="0"/>
              <a:cs typeface="Times New Roman" pitchFamily="18" charset="0"/>
            </a:endParaRPr>
          </a:p>
        </p:txBody>
      </p:sp>
      <p:sp>
        <p:nvSpPr>
          <p:cNvPr id="10" name="TextovéPole 9"/>
          <p:cNvSpPr txBox="1"/>
          <p:nvPr/>
        </p:nvSpPr>
        <p:spPr>
          <a:xfrm>
            <a:off x="5004048" y="764704"/>
            <a:ext cx="3816424" cy="3046988"/>
          </a:xfrm>
          <a:prstGeom prst="rect">
            <a:avLst/>
          </a:prstGeom>
          <a:noFill/>
        </p:spPr>
        <p:txBody>
          <a:bodyPr wrap="square" rtlCol="0">
            <a:spAutoFit/>
          </a:bodyPr>
          <a:lstStyle/>
          <a:p>
            <a:r>
              <a:rPr lang="cs-CZ" sz="1600" dirty="0"/>
              <a:t>P</a:t>
            </a:r>
            <a:r>
              <a:rPr lang="cs-CZ" sz="1600" dirty="0" smtClean="0"/>
              <a:t>oplatek YLE-</a:t>
            </a:r>
            <a:r>
              <a:rPr lang="cs-CZ" sz="1600" dirty="0" err="1" smtClean="0"/>
              <a:t>maksu</a:t>
            </a:r>
            <a:r>
              <a:rPr lang="cs-CZ" sz="1600" dirty="0" smtClean="0"/>
              <a:t> se změnil na YLE-</a:t>
            </a:r>
            <a:r>
              <a:rPr lang="cs-CZ" sz="1600" dirty="0" err="1" smtClean="0"/>
              <a:t>vero</a:t>
            </a:r>
            <a:r>
              <a:rPr lang="cs-CZ" sz="1600" dirty="0" smtClean="0"/>
              <a:t> (</a:t>
            </a:r>
            <a:r>
              <a:rPr lang="cs-CZ" sz="1600" dirty="0" err="1" smtClean="0"/>
              <a:t>maksu</a:t>
            </a:r>
            <a:r>
              <a:rPr lang="cs-CZ" sz="1600" dirty="0" smtClean="0"/>
              <a:t> – poplatek, </a:t>
            </a:r>
            <a:r>
              <a:rPr lang="cs-CZ" sz="1600" dirty="0" err="1" smtClean="0"/>
              <a:t>vero</a:t>
            </a:r>
            <a:r>
              <a:rPr lang="cs-CZ" sz="1600" dirty="0" smtClean="0"/>
              <a:t> – daň) od roku 2013</a:t>
            </a:r>
          </a:p>
          <a:p>
            <a:endParaRPr lang="cs-CZ" sz="1600" dirty="0" smtClean="0"/>
          </a:p>
          <a:p>
            <a:r>
              <a:rPr lang="cs-CZ" sz="1600" dirty="0" smtClean="0"/>
              <a:t>Na rozdíl od Německa YLE-</a:t>
            </a:r>
            <a:r>
              <a:rPr lang="cs-CZ" sz="1600" dirty="0" err="1" smtClean="0"/>
              <a:t>vero</a:t>
            </a:r>
            <a:r>
              <a:rPr lang="cs-CZ" sz="1600" dirty="0" smtClean="0"/>
              <a:t> neplatí domácnosti, ale jednotlivci se zdanitelným příjmem.  O její výši rozhoduje parlament v daňovém zákonu</a:t>
            </a:r>
          </a:p>
          <a:p>
            <a:endParaRPr lang="cs-CZ" sz="1600" dirty="0" smtClean="0"/>
          </a:p>
          <a:p>
            <a:r>
              <a:rPr lang="cs-CZ" sz="1600" dirty="0" smtClean="0"/>
              <a:t>Daň byla stanovená sazbou 0,68% procent ze zdanitelného příjmu, její velikost pohybovala od </a:t>
            </a:r>
            <a:r>
              <a:rPr lang="cs-CZ" sz="1600" b="1" dirty="0" smtClean="0"/>
              <a:t>55 do 140 euro ročně</a:t>
            </a:r>
            <a:r>
              <a:rPr lang="cs-CZ" sz="1600" dirty="0" smtClean="0"/>
              <a:t>.</a:t>
            </a:r>
          </a:p>
        </p:txBody>
      </p:sp>
      <p:sp>
        <p:nvSpPr>
          <p:cNvPr id="11" name="TextovéPole 10"/>
          <p:cNvSpPr txBox="1"/>
          <p:nvPr/>
        </p:nvSpPr>
        <p:spPr>
          <a:xfrm>
            <a:off x="2915816" y="764704"/>
            <a:ext cx="870816" cy="307777"/>
          </a:xfrm>
          <a:prstGeom prst="rect">
            <a:avLst/>
          </a:prstGeom>
          <a:noFill/>
        </p:spPr>
        <p:txBody>
          <a:bodyPr wrap="none" rtlCol="0">
            <a:spAutoFit/>
          </a:bodyPr>
          <a:lstStyle/>
          <a:p>
            <a:r>
              <a:rPr lang="cs-CZ" sz="1400" b="1" dirty="0" smtClean="0">
                <a:solidFill>
                  <a:srgbClr val="FF0000"/>
                </a:solidFill>
              </a:rPr>
              <a:t>Rok 2013</a:t>
            </a:r>
            <a:endParaRPr lang="cs-CZ" sz="1400" b="1" dirty="0">
              <a:solidFill>
                <a:srgbClr val="FF0000"/>
              </a:solidFill>
            </a:endParaRPr>
          </a:p>
        </p:txBody>
      </p:sp>
      <p:sp>
        <p:nvSpPr>
          <p:cNvPr id="7" name="Zástupný symbol pro číslo snímku 6"/>
          <p:cNvSpPr>
            <a:spLocks noGrp="1"/>
          </p:cNvSpPr>
          <p:nvPr>
            <p:ph type="sldNum" sz="quarter" idx="12"/>
          </p:nvPr>
        </p:nvSpPr>
        <p:spPr/>
        <p:txBody>
          <a:bodyPr/>
          <a:lstStyle/>
          <a:p>
            <a:fld id="{4E89C5C4-6B4B-4C11-A8CE-4E357543DE98}" type="slidenum">
              <a:rPr lang="cs-CZ" smtClean="0"/>
              <a:pPr/>
              <a:t>9</a:t>
            </a:fld>
            <a:endParaRPr lang="cs-CZ"/>
          </a:p>
        </p:txBody>
      </p:sp>
      <p:sp>
        <p:nvSpPr>
          <p:cNvPr id="8" name="Zástupný symbol pro zápatí 7"/>
          <p:cNvSpPr>
            <a:spLocks noGrp="1"/>
          </p:cNvSpPr>
          <p:nvPr>
            <p:ph type="ftr" sz="quarter" idx="11"/>
          </p:nvPr>
        </p:nvSpPr>
        <p:spPr/>
        <p:txBody>
          <a:bodyPr/>
          <a:lstStyle/>
          <a:p>
            <a:endParaRPr lang="cs-C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1544</TotalTime>
  <Words>1338</Words>
  <Application>Microsoft Office PowerPoint</Application>
  <PresentationFormat>Předvádění na obrazovce (4:3)</PresentationFormat>
  <Paragraphs>228</Paragraphs>
  <Slides>13</Slides>
  <Notes>0</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User</dc:creator>
  <cp:lastModifiedBy>User</cp:lastModifiedBy>
  <cp:revision>4</cp:revision>
  <dcterms:created xsi:type="dcterms:W3CDTF">2022-10-03T18:49:32Z</dcterms:created>
  <dcterms:modified xsi:type="dcterms:W3CDTF">2022-10-04T20:39:09Z</dcterms:modified>
</cp:coreProperties>
</file>